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
  </p:notesMasterIdLst>
  <p:sldIdLst>
    <p:sldId id="256" r:id="rId3"/>
    <p:sldId id="257" r:id="rId4"/>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66"/>
    <a:srgbClr val="FF6600"/>
    <a:srgbClr val="FF3399"/>
    <a:srgbClr val="FF66CC"/>
    <a:srgbClr val="FFFF66"/>
    <a:srgbClr val="FFCC00"/>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napToGrid="0" snapToObjects="1">
      <p:cViewPr>
        <p:scale>
          <a:sx n="100" d="100"/>
          <a:sy n="100" d="100"/>
        </p:scale>
        <p:origin x="1128" y="-297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18830" cy="493316"/>
          </a:xfrm>
          <a:prstGeom prst="rect">
            <a:avLst/>
          </a:prstGeom>
        </p:spPr>
        <p:txBody>
          <a:bodyPr vert="horz" lIns="90697" tIns="45352" rIns="90697" bIns="45352"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2"/>
            <a:ext cx="2918830" cy="493316"/>
          </a:xfrm>
          <a:prstGeom prst="rect">
            <a:avLst/>
          </a:prstGeom>
        </p:spPr>
        <p:txBody>
          <a:bodyPr vert="horz" lIns="90697" tIns="45352" rIns="90697" bIns="45352" rtlCol="0"/>
          <a:lstStyle>
            <a:lvl1pPr algn="r">
              <a:defRPr sz="1200"/>
            </a:lvl1pPr>
          </a:lstStyle>
          <a:p>
            <a:fld id="{BF9C92B6-F11C-41C9-8BCF-244124D64897}" type="datetimeFigureOut">
              <a:rPr kumimoji="1" lang="ja-JP" altLang="en-US" smtClean="0"/>
              <a:pPr/>
              <a:t>2019/11/14</a:t>
            </a:fld>
            <a:endParaRPr kumimoji="1" lang="ja-JP" altLang="en-US"/>
          </a:p>
        </p:txBody>
      </p:sp>
      <p:sp>
        <p:nvSpPr>
          <p:cNvPr id="4" name="スライド イメージ プレースホルダ 3"/>
          <p:cNvSpPr>
            <a:spLocks noGrp="1" noRot="1" noChangeAspect="1"/>
          </p:cNvSpPr>
          <p:nvPr>
            <p:ph type="sldImg" idx="2"/>
          </p:nvPr>
        </p:nvSpPr>
        <p:spPr>
          <a:xfrm>
            <a:off x="2087563" y="739775"/>
            <a:ext cx="2560637" cy="3698875"/>
          </a:xfrm>
          <a:prstGeom prst="rect">
            <a:avLst/>
          </a:prstGeom>
          <a:noFill/>
          <a:ln w="12700">
            <a:solidFill>
              <a:prstClr val="black"/>
            </a:solidFill>
          </a:ln>
        </p:spPr>
        <p:txBody>
          <a:bodyPr vert="horz" lIns="90697" tIns="45352" rIns="90697" bIns="45352" rtlCol="0" anchor="ctr"/>
          <a:lstStyle/>
          <a:p>
            <a:endParaRPr lang="ja-JP" altLang="en-US"/>
          </a:p>
        </p:txBody>
      </p:sp>
      <p:sp>
        <p:nvSpPr>
          <p:cNvPr id="5" name="ノート プレースホルダ 4"/>
          <p:cNvSpPr>
            <a:spLocks noGrp="1"/>
          </p:cNvSpPr>
          <p:nvPr>
            <p:ph type="body" sz="quarter" idx="3"/>
          </p:nvPr>
        </p:nvSpPr>
        <p:spPr>
          <a:xfrm>
            <a:off x="673577" y="4686504"/>
            <a:ext cx="5388610" cy="4439841"/>
          </a:xfrm>
          <a:prstGeom prst="rect">
            <a:avLst/>
          </a:prstGeom>
        </p:spPr>
        <p:txBody>
          <a:bodyPr vert="horz" lIns="90697" tIns="45352" rIns="90697" bIns="4535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7"/>
            <a:ext cx="2918830" cy="493316"/>
          </a:xfrm>
          <a:prstGeom prst="rect">
            <a:avLst/>
          </a:prstGeom>
        </p:spPr>
        <p:txBody>
          <a:bodyPr vert="horz" lIns="90697" tIns="45352" rIns="90697" bIns="4535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7"/>
            <a:ext cx="2918830" cy="493316"/>
          </a:xfrm>
          <a:prstGeom prst="rect">
            <a:avLst/>
          </a:prstGeom>
        </p:spPr>
        <p:txBody>
          <a:bodyPr vert="horz" lIns="90697" tIns="45352" rIns="90697" bIns="45352" rtlCol="0" anchor="b"/>
          <a:lstStyle>
            <a:lvl1pPr algn="r">
              <a:defRPr sz="1200"/>
            </a:lvl1pPr>
          </a:lstStyle>
          <a:p>
            <a:fld id="{112AF161-D8AF-4E43-99BE-60923BD69E88}" type="slidenum">
              <a:rPr kumimoji="1" lang="ja-JP" altLang="en-US" smtClean="0"/>
              <a:pPr/>
              <a:t>‹#›</a:t>
            </a:fld>
            <a:endParaRPr kumimoji="1" lang="ja-JP" altLang="en-US"/>
          </a:p>
        </p:txBody>
      </p:sp>
    </p:spTree>
    <p:extLst>
      <p:ext uri="{BB962C8B-B14F-4D97-AF65-F5344CB8AC3E}">
        <p14:creationId xmlns:p14="http://schemas.microsoft.com/office/powerpoint/2010/main" val="22725038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12AF161-D8AF-4E43-99BE-60923BD69E88}" type="slidenum">
              <a:rPr kumimoji="1" lang="ja-JP" altLang="en-US" smtClean="0"/>
              <a:pPr/>
              <a:t>1</a:t>
            </a:fld>
            <a:endParaRPr kumimoji="1" lang="ja-JP" altLang="en-US"/>
          </a:p>
        </p:txBody>
      </p:sp>
    </p:spTree>
    <p:extLst>
      <p:ext uri="{BB962C8B-B14F-4D97-AF65-F5344CB8AC3E}">
        <p14:creationId xmlns:p14="http://schemas.microsoft.com/office/powerpoint/2010/main" val="203437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2AF161-D8AF-4E43-99BE-60923BD69E88}" type="slidenum">
              <a:rPr kumimoji="1" lang="ja-JP" altLang="en-US" smtClean="0"/>
              <a:pPr/>
              <a:t>2</a:t>
            </a:fld>
            <a:endParaRPr kumimoji="1" lang="ja-JP" altLang="en-US"/>
          </a:p>
        </p:txBody>
      </p:sp>
    </p:spTree>
    <p:extLst>
      <p:ext uri="{BB962C8B-B14F-4D97-AF65-F5344CB8AC3E}">
        <p14:creationId xmlns:p14="http://schemas.microsoft.com/office/powerpoint/2010/main" val="3233368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2019/11/14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EE669CD-8A8D-488C-A36E-2A39534DDF2F}" type="datetimeFigureOut">
              <a:rPr kumimoji="1" lang="ja-JP" altLang="en-US" smtClean="0"/>
              <a:pPr/>
              <a:t>2019/11/14</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2C811D2-6D31-4704-97AE-1C87B42A6F5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rotWithShape="1">
          <a:blip r:embed="rId3">
            <a:extLst>
              <a:ext uri="{28A0092B-C50C-407E-A947-70E740481C1C}">
                <a14:useLocalDpi xmlns:a14="http://schemas.microsoft.com/office/drawing/2010/main" val="0"/>
              </a:ext>
            </a:extLst>
          </a:blip>
          <a:srcRect b="32679"/>
          <a:stretch/>
        </p:blipFill>
        <p:spPr>
          <a:xfrm>
            <a:off x="0" y="5447031"/>
            <a:ext cx="6858000" cy="852170"/>
          </a:xfrm>
          <a:prstGeom prst="rect">
            <a:avLst/>
          </a:prstGeom>
        </p:spPr>
      </p:pic>
      <p:pic>
        <p:nvPicPr>
          <p:cNvPr id="18" name="図 17"/>
          <p:cNvPicPr>
            <a:picLocks noChangeAspect="1"/>
          </p:cNvPicPr>
          <p:nvPr/>
        </p:nvPicPr>
        <p:blipFill rotWithShape="1">
          <a:blip r:embed="rId3">
            <a:extLst>
              <a:ext uri="{28A0092B-C50C-407E-A947-70E740481C1C}">
                <a14:useLocalDpi xmlns:a14="http://schemas.microsoft.com/office/drawing/2010/main" val="0"/>
              </a:ext>
            </a:extLst>
          </a:blip>
          <a:srcRect t="74347"/>
          <a:stretch/>
        </p:blipFill>
        <p:spPr>
          <a:xfrm>
            <a:off x="10677" y="5943810"/>
            <a:ext cx="6858000" cy="336145"/>
          </a:xfrm>
          <a:prstGeom prst="rect">
            <a:avLst/>
          </a:prstGeom>
        </p:spPr>
      </p:pic>
      <p:pic>
        <p:nvPicPr>
          <p:cNvPr id="3" name="図 2"/>
          <p:cNvPicPr>
            <a:picLocks noChangeAspect="1"/>
          </p:cNvPicPr>
          <p:nvPr/>
        </p:nvPicPr>
        <p:blipFill rotWithShape="1">
          <a:blip r:embed="rId4">
            <a:extLst>
              <a:ext uri="{28A0092B-C50C-407E-A947-70E740481C1C}">
                <a14:useLocalDpi xmlns:a14="http://schemas.microsoft.com/office/drawing/2010/main" val="0"/>
              </a:ext>
            </a:extLst>
          </a:blip>
          <a:srcRect t="14418" b="14607"/>
          <a:stretch/>
        </p:blipFill>
        <p:spPr>
          <a:xfrm>
            <a:off x="0" y="2"/>
            <a:ext cx="6868677" cy="5447028"/>
          </a:xfrm>
          <a:prstGeom prst="rect">
            <a:avLst/>
          </a:prstGeom>
        </p:spPr>
      </p:pic>
      <p:sp>
        <p:nvSpPr>
          <p:cNvPr id="15" name="正方形/長方形 14"/>
          <p:cNvSpPr/>
          <p:nvPr/>
        </p:nvSpPr>
        <p:spPr>
          <a:xfrm>
            <a:off x="-186582" y="455328"/>
            <a:ext cx="7128578" cy="523220"/>
          </a:xfrm>
          <a:prstGeom prst="rect">
            <a:avLst/>
          </a:prstGeom>
          <a:noFill/>
        </p:spPr>
        <p:txBody>
          <a:bodyPr wrap="square" lIns="91440" tIns="45720" rIns="91440" bIns="45720">
            <a:spAutoFit/>
          </a:bodyPr>
          <a:lstStyle/>
          <a:p>
            <a:pPr algn="ctr"/>
            <a:r>
              <a:rPr lang="ja-JP" altLang="en-US" sz="2700" dirty="0" smtClean="0">
                <a:ln w="0">
                  <a:solidFill>
                    <a:srgbClr val="FF0066"/>
                  </a:solidFill>
                </a:ln>
                <a:solidFill>
                  <a:srgbClr val="FF6600"/>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第５回おきなわ縁結びプロジェクト</a:t>
            </a:r>
            <a:r>
              <a:rPr lang="en-US" altLang="ja-JP" sz="2700" dirty="0" smtClean="0">
                <a:ln w="0">
                  <a:solidFill>
                    <a:srgbClr val="FF0066"/>
                  </a:solidFill>
                </a:ln>
                <a:solidFill>
                  <a:srgbClr val="FF6600"/>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2020</a:t>
            </a:r>
          </a:p>
        </p:txBody>
      </p:sp>
      <p:sp>
        <p:nvSpPr>
          <p:cNvPr id="2" name="正方形/長方形 1"/>
          <p:cNvSpPr/>
          <p:nvPr/>
        </p:nvSpPr>
        <p:spPr>
          <a:xfrm>
            <a:off x="43831" y="9134475"/>
            <a:ext cx="6770337" cy="683429"/>
          </a:xfrm>
          <a:prstGeom prst="rect">
            <a:avLst/>
          </a:prstGeom>
          <a:solidFill>
            <a:schemeClr val="bg1"/>
          </a:solidFill>
          <a:ln>
            <a:solidFill>
              <a:schemeClr val="accent2">
                <a:lumMod val="40000"/>
                <a:lumOff val="60000"/>
              </a:schemeClr>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お問合わせ</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沖縄県</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商工会議所女性会連合会事務局</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（担当：</a:t>
            </a:r>
            <a:r>
              <a:rPr lang="ja-JP" altLang="en-US" sz="1000" dirty="0">
                <a:solidFill>
                  <a:schemeClr val="tx1"/>
                </a:solidFill>
                <a:latin typeface="HG丸ｺﾞｼｯｸM-PRO" panose="020F0600000000000000" pitchFamily="50" charset="-128"/>
                <a:ea typeface="HG丸ｺﾞｼｯｸM-PRO" panose="020F0600000000000000" pitchFamily="50" charset="-128"/>
              </a:rPr>
              <a:t>井上</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・宮城）まで</a:t>
            </a:r>
            <a:endParaRPr kumimoji="1"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お問い合わせ時間</a:t>
            </a: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平日</a:t>
            </a: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8:30</a:t>
            </a:r>
            <a:r>
              <a:rPr kumimoji="1" lang="ja-JP" altLang="en-US" sz="900"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900" dirty="0" smtClean="0">
                <a:solidFill>
                  <a:schemeClr val="tx1"/>
                </a:solidFill>
                <a:latin typeface="HG丸ｺﾞｼｯｸM-PRO" panose="020F0600000000000000" pitchFamily="50" charset="-128"/>
                <a:ea typeface="HG丸ｺﾞｼｯｸM-PRO" panose="020F0600000000000000" pitchFamily="50" charset="-128"/>
              </a:rPr>
              <a:t>17:00</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900-0033</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那覇市久米２丁目２番１０号</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06477" y="5531511"/>
            <a:ext cx="7128578" cy="723275"/>
          </a:xfrm>
          <a:prstGeom prst="rect">
            <a:avLst/>
          </a:prstGeom>
          <a:noFill/>
        </p:spPr>
        <p:txBody>
          <a:bodyPr wrap="square" lIns="91440" tIns="45720" rIns="91440" bIns="45720">
            <a:spAutoFit/>
          </a:bodyPr>
          <a:lstStyle/>
          <a:p>
            <a:pPr algn="ctr"/>
            <a:r>
              <a:rPr lang="ja-JP" altLang="en-US" sz="2300" dirty="0">
                <a:solidFill>
                  <a:srgbClr val="FF0066"/>
                </a:solidFill>
                <a:latin typeface="HG丸ｺﾞｼｯｸM-PRO" panose="020F0600000000000000" pitchFamily="50" charset="-128"/>
                <a:ea typeface="HG丸ｺﾞｼｯｸM-PRO" panose="020F0600000000000000" pitchFamily="50" charset="-128"/>
              </a:rPr>
              <a:t>♥</a:t>
            </a:r>
            <a:r>
              <a:rPr lang="ja-JP" altLang="en-US" sz="2300"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開催日：２０２０年２月</a:t>
            </a:r>
            <a:r>
              <a:rPr lang="ja-JP" altLang="en-US" sz="2300" dirty="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６</a:t>
            </a:r>
            <a:r>
              <a:rPr lang="ja-JP" altLang="en-US" sz="2300"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日（木）</a:t>
            </a:r>
            <a:endParaRPr lang="en-US" altLang="ja-JP" sz="2300"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pPr algn="ctr"/>
            <a:r>
              <a:rPr lang="ja-JP" altLang="en-US"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１</a:t>
            </a:r>
            <a:r>
              <a:rPr lang="ja-JP" altLang="en-US" dirty="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９</a:t>
            </a:r>
            <a:r>
              <a:rPr lang="en-US" altLang="ja-JP"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dirty="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０</a:t>
            </a:r>
            <a:r>
              <a:rPr lang="ja-JP" altLang="en-US"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０～</a:t>
            </a:r>
            <a:r>
              <a:rPr lang="en-US" altLang="ja-JP"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2</a:t>
            </a:r>
            <a:r>
              <a:rPr lang="ja-JP" altLang="en-US" dirty="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２</a:t>
            </a:r>
            <a:r>
              <a:rPr lang="en-US" altLang="ja-JP"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dirty="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０</a:t>
            </a:r>
            <a:r>
              <a:rPr lang="en-US" altLang="ja-JP"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0</a:t>
            </a:r>
            <a:r>
              <a:rPr lang="ja-JP" altLang="en-US"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（受付開始１</a:t>
            </a:r>
            <a:r>
              <a:rPr lang="ja-JP" altLang="en-US" dirty="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８</a:t>
            </a:r>
            <a:r>
              <a:rPr lang="en-US" altLang="ja-JP"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dirty="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３</a:t>
            </a:r>
            <a:r>
              <a:rPr lang="ja-JP" altLang="en-US"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０）</a:t>
            </a:r>
            <a:endParaRPr lang="en-US" altLang="ja-JP" dirty="0" smtClean="0">
              <a:ln w="0">
                <a:solidFill>
                  <a:srgbClr val="FF0066"/>
                </a:solidFill>
              </a:ln>
              <a:solidFill>
                <a:srgbClr val="FF0066"/>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55421" y="26749"/>
            <a:ext cx="7128578" cy="400110"/>
          </a:xfrm>
          <a:prstGeom prst="rect">
            <a:avLst/>
          </a:prstGeom>
          <a:noFill/>
        </p:spPr>
        <p:txBody>
          <a:bodyPr wrap="square" lIns="91440" tIns="45720" rIns="91440" bIns="45720">
            <a:spAutoFit/>
          </a:bodyPr>
          <a:lstStyle/>
          <a:p>
            <a:pPr algn="ctr"/>
            <a:r>
              <a:rPr lang="ja-JP" altLang="en-US" sz="2000" dirty="0" smtClean="0">
                <a:ln w="0">
                  <a:solidFill>
                    <a:srgbClr val="FF0066"/>
                  </a:solidFill>
                </a:ln>
                <a:solidFill>
                  <a:srgbClr val="FF6600"/>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沖縄県商工会議所女性会連合会・沖縄経済同友会共催</a:t>
            </a:r>
            <a:endParaRPr lang="en-US" altLang="ja-JP" sz="2000" dirty="0" smtClean="0">
              <a:ln w="0">
                <a:solidFill>
                  <a:srgbClr val="FF0066"/>
                </a:solidFill>
              </a:ln>
              <a:solidFill>
                <a:srgbClr val="FF6600"/>
              </a:solidFill>
              <a:effectLst>
                <a:glow rad="63500">
                  <a:schemeClr val="bg1">
                    <a:alpha val="40000"/>
                  </a:schemeClr>
                </a:glow>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6650" y="1027591"/>
            <a:ext cx="1921350" cy="1350862"/>
          </a:xfrm>
          <a:prstGeom prst="rect">
            <a:avLst/>
          </a:prstGeom>
          <a:ln>
            <a:noFill/>
          </a:ln>
          <a:effectLst>
            <a:softEdge rad="112500"/>
          </a:effectLst>
        </p:spPr>
      </p:pic>
      <p:sp>
        <p:nvSpPr>
          <p:cNvPr id="16" name="テキスト ボックス 15"/>
          <p:cNvSpPr txBox="1"/>
          <p:nvPr/>
        </p:nvSpPr>
        <p:spPr>
          <a:xfrm>
            <a:off x="43830" y="6273446"/>
            <a:ext cx="6726507" cy="3185487"/>
          </a:xfrm>
          <a:prstGeom prst="rect">
            <a:avLst/>
          </a:prstGeom>
          <a:noFill/>
        </p:spPr>
        <p:txBody>
          <a:bodyPr wrap="square" rtlCol="0">
            <a:spAutoFit/>
          </a:bodyPr>
          <a:lstStyle/>
          <a:p>
            <a:r>
              <a:rPr lang="ja-JP" altLang="en-US" sz="1200" dirty="0">
                <a:solidFill>
                  <a:srgbClr val="FF0066"/>
                </a:solidFill>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開催場所　　ロワジールホテル那覇　</a:t>
            </a:r>
            <a:r>
              <a:rPr lang="ja-JP" altLang="en-US" sz="1200" dirty="0" smtClean="0">
                <a:latin typeface="HG丸ｺﾞｼｯｸM-PRO" panose="020F0600000000000000" pitchFamily="50" charset="-128"/>
                <a:ea typeface="HG丸ｺﾞｼｯｸM-PRO" panose="020F0600000000000000" pitchFamily="50" charset="-128"/>
              </a:rPr>
              <a:t>１階「あまいろ</a:t>
            </a:r>
            <a:r>
              <a:rPr lang="en-US" altLang="ja-JP" sz="1200" dirty="0" smtClean="0">
                <a:latin typeface="HG丸ｺﾞｼｯｸM-PRO" panose="020F0600000000000000" pitchFamily="50" charset="-128"/>
                <a:ea typeface="HG丸ｺﾞｼｯｸM-PRO" panose="020F0600000000000000" pitchFamily="50" charset="-128"/>
              </a:rPr>
              <a:t>B</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那覇市西３－２－１</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solidFill>
                <a:srgbClr val="FF0066"/>
              </a:solidFill>
              <a:latin typeface="HG丸ｺﾞｼｯｸM-PRO" panose="020F0600000000000000" pitchFamily="50" charset="-128"/>
              <a:ea typeface="HG丸ｺﾞｼｯｸM-PRO" panose="020F0600000000000000" pitchFamily="50" charset="-128"/>
            </a:endParaRPr>
          </a:p>
          <a:p>
            <a:r>
              <a:rPr lang="ja-JP" altLang="en-US" sz="1200" dirty="0" smtClean="0">
                <a:solidFill>
                  <a:srgbClr val="FF0066"/>
                </a:solidFill>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参加資格　　</a:t>
            </a:r>
            <a:r>
              <a:rPr lang="ja-JP" altLang="en-US" sz="1200" dirty="0" smtClean="0">
                <a:latin typeface="HG丸ｺﾞｼｯｸM-PRO" panose="020F0600000000000000" pitchFamily="50" charset="-128"/>
                <a:ea typeface="HG丸ｺﾞｼｯｸM-PRO" panose="020F0600000000000000" pitchFamily="50" charset="-128"/>
              </a:rPr>
              <a:t>独身男女２</a:t>
            </a:r>
            <a:r>
              <a:rPr lang="ja-JP" altLang="en-US" sz="1200" dirty="0">
                <a:latin typeface="HG丸ｺﾞｼｯｸM-PRO" panose="020F0600000000000000" pitchFamily="50" charset="-128"/>
                <a:ea typeface="HG丸ｺﾞｼｯｸM-PRO" panose="020F0600000000000000" pitchFamily="50" charset="-128"/>
              </a:rPr>
              <a:t>５</a:t>
            </a:r>
            <a:r>
              <a:rPr lang="ja-JP" altLang="en-US" sz="1200" dirty="0" smtClean="0">
                <a:latin typeface="HG丸ｺﾞｼｯｸM-PRO" panose="020F0600000000000000" pitchFamily="50" charset="-128"/>
                <a:ea typeface="HG丸ｺﾞｼｯｸM-PRO" panose="020F0600000000000000" pitchFamily="50" charset="-128"/>
              </a:rPr>
              <a:t>～４５歳まで</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（県内在中または在勤の方</a:t>
            </a:r>
            <a:r>
              <a:rPr lang="ja-JP" altLang="en-US" sz="1200" dirty="0">
                <a:latin typeface="HG丸ｺﾞｼｯｸM-PRO" panose="020F0600000000000000" pitchFamily="50" charset="-128"/>
                <a:ea typeface="HG丸ｺﾞｼｯｸM-PRO" panose="020F0600000000000000" pitchFamily="50" charset="-128"/>
              </a:rPr>
              <a:t>、もしくは県外在住</a:t>
            </a:r>
            <a:r>
              <a:rPr lang="ja-JP" altLang="en-US" sz="1200" dirty="0" smtClean="0">
                <a:latin typeface="HG丸ｺﾞｼｯｸM-PRO" panose="020F0600000000000000" pitchFamily="50" charset="-128"/>
                <a:ea typeface="HG丸ｺﾞｼｯｸM-PRO" panose="020F0600000000000000" pitchFamily="50" charset="-128"/>
              </a:rPr>
              <a:t>で将来的</a:t>
            </a:r>
            <a:r>
              <a:rPr lang="ja-JP" altLang="en-US" sz="1200" dirty="0">
                <a:latin typeface="HG丸ｺﾞｼｯｸM-PRO" panose="020F0600000000000000" pitchFamily="50" charset="-128"/>
                <a:ea typeface="HG丸ｺﾞｼｯｸM-PRO" panose="020F0600000000000000" pitchFamily="50" charset="-128"/>
              </a:rPr>
              <a:t>に沖縄での生活</a:t>
            </a:r>
            <a:r>
              <a:rPr lang="ja-JP" altLang="en-US" sz="1200" dirty="0" smtClean="0">
                <a:latin typeface="HG丸ｺﾞｼｯｸM-PRO" panose="020F0600000000000000" pitchFamily="50" charset="-128"/>
                <a:ea typeface="HG丸ｺﾞｼｯｸM-PRO" panose="020F0600000000000000" pitchFamily="50" charset="-128"/>
              </a:rPr>
              <a:t>を検討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されている方で真剣なお付き合い・結婚をお考えの方に限ります）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solidFill>
                  <a:srgbClr val="FF0066"/>
                </a:solidFill>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募集人数　　</a:t>
            </a:r>
            <a:r>
              <a:rPr lang="ja-JP" altLang="en-US" sz="1200" dirty="0" smtClean="0">
                <a:latin typeface="HG丸ｺﾞｼｯｸM-PRO" panose="020F0600000000000000" pitchFamily="50" charset="-128"/>
                <a:ea typeface="HG丸ｺﾞｼｯｸM-PRO" panose="020F0600000000000000" pitchFamily="50" charset="-128"/>
              </a:rPr>
              <a:t>９</a:t>
            </a:r>
            <a:r>
              <a:rPr lang="ja-JP" altLang="en-US" sz="1200" dirty="0">
                <a:latin typeface="HG丸ｺﾞｼｯｸM-PRO" panose="020F0600000000000000" pitchFamily="50" charset="-128"/>
                <a:ea typeface="HG丸ｺﾞｼｯｸM-PRO" panose="020F0600000000000000" pitchFamily="50" charset="-128"/>
              </a:rPr>
              <a:t>０</a:t>
            </a:r>
            <a:r>
              <a:rPr kumimoji="1" lang="ja-JP" altLang="en-US" sz="1200" dirty="0" smtClean="0">
                <a:latin typeface="HG丸ｺﾞｼｯｸM-PRO" panose="020F0600000000000000" pitchFamily="50" charset="-128"/>
                <a:ea typeface="HG丸ｺﾞｼｯｸM-PRO" panose="020F0600000000000000" pitchFamily="50" charset="-128"/>
              </a:rPr>
              <a:t>名（男女各</a:t>
            </a:r>
            <a:r>
              <a:rPr lang="ja-JP" altLang="en-US" sz="1200" dirty="0" smtClean="0">
                <a:latin typeface="HG丸ｺﾞｼｯｸM-PRO" panose="020F0600000000000000" pitchFamily="50" charset="-128"/>
                <a:ea typeface="HG丸ｺﾞｼｯｸM-PRO" panose="020F0600000000000000" pitchFamily="50" charset="-128"/>
              </a:rPr>
              <a:t>４</a:t>
            </a:r>
            <a:r>
              <a:rPr lang="ja-JP" altLang="en-US" sz="1200" dirty="0">
                <a:latin typeface="HG丸ｺﾞｼｯｸM-PRO" panose="020F0600000000000000" pitchFamily="50" charset="-128"/>
                <a:ea typeface="HG丸ｺﾞｼｯｸM-PRO" panose="020F0600000000000000" pitchFamily="50" charset="-128"/>
              </a:rPr>
              <a:t>５</a:t>
            </a:r>
            <a:r>
              <a:rPr kumimoji="1" lang="ja-JP" altLang="en-US" sz="1200" dirty="0" smtClean="0">
                <a:latin typeface="HG丸ｺﾞｼｯｸM-PRO" panose="020F0600000000000000" pitchFamily="50" charset="-128"/>
                <a:ea typeface="HG丸ｺﾞｼｯｸM-PRO" panose="020F0600000000000000" pitchFamily="50" charset="-128"/>
              </a:rPr>
              <a:t>名）</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定員に達し次第、締切らせていただきます。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200" u="sng" dirty="0" smtClean="0">
                <a:latin typeface="HG丸ｺﾞｼｯｸM-PRO" panose="020F0600000000000000" pitchFamily="50" charset="-128"/>
                <a:ea typeface="HG丸ｺﾞｼｯｸM-PRO" panose="020F0600000000000000" pitchFamily="50" charset="-128"/>
              </a:rPr>
              <a:t>※</a:t>
            </a:r>
            <a:r>
              <a:rPr lang="ja-JP" altLang="en-US" sz="1200" u="sng" dirty="0" smtClean="0">
                <a:latin typeface="HG丸ｺﾞｼｯｸM-PRO" panose="020F0600000000000000" pitchFamily="50" charset="-128"/>
                <a:ea typeface="HG丸ｺﾞｼｯｸM-PRO" panose="020F0600000000000000" pitchFamily="50" charset="-128"/>
              </a:rPr>
              <a:t>入金後にキャンセルをしても、参加費の返金は出来ません。ご了承ください</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solidFill>
                  <a:srgbClr val="FF0066"/>
                </a:solidFill>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参加費用　　男性６，０００円　　女性５，０００円（税込）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solidFill>
                  <a:srgbClr val="FF0066"/>
                </a:solidFill>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当日の内容　○お見合いルーレット（テーブル単位）、フリータイム</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料理：ビュッフェ形式、ドリンク：酒類有り</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smtClean="0">
                <a:solidFill>
                  <a:srgbClr val="FF0066"/>
                </a:solidFill>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申込方法　　締め切り：２０２０年１月１</a:t>
            </a:r>
            <a:r>
              <a:rPr lang="en-US" altLang="ja-JP" sz="1200" dirty="0" smtClean="0">
                <a:latin typeface="HG丸ｺﾞｼｯｸM-PRO" panose="020F0600000000000000" pitchFamily="50" charset="-128"/>
                <a:ea typeface="HG丸ｺﾞｼｯｸM-PRO" panose="020F0600000000000000" pitchFamily="50" charset="-128"/>
              </a:rPr>
              <a:t>7</a:t>
            </a:r>
            <a:r>
              <a:rPr lang="ja-JP" altLang="en-US" sz="1200" dirty="0" smtClean="0">
                <a:latin typeface="HG丸ｺﾞｼｯｸM-PRO" panose="020F0600000000000000" pitchFamily="50" charset="-128"/>
                <a:ea typeface="HG丸ｺﾞｼｯｸM-PRO" panose="020F0600000000000000" pitchFamily="50" charset="-128"/>
              </a:rPr>
              <a:t>日（</a:t>
            </a:r>
            <a:r>
              <a:rPr lang="ja-JP" altLang="en-US" sz="1200" dirty="0">
                <a:latin typeface="HG丸ｺﾞｼｯｸM-PRO" panose="020F0600000000000000" pitchFamily="50" charset="-128"/>
                <a:ea typeface="HG丸ｺﾞｼｯｸM-PRO" panose="020F0600000000000000" pitchFamily="50" charset="-128"/>
              </a:rPr>
              <a:t>金</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裏面の申込書に全てご記入のうえ、ＦＡＸ・郵送・直接提出のいずれかでお申</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込みください（申込書は那覇商工会議所のホームページからもダウンロードし</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err="1" smtClean="0">
                <a:latin typeface="HG丸ｺﾞｼｯｸM-PRO" panose="020F0600000000000000" pitchFamily="50" charset="-128"/>
                <a:ea typeface="HG丸ｺﾞｼｯｸM-PRO" panose="020F0600000000000000" pitchFamily="50" charset="-128"/>
              </a:rPr>
              <a:t>て</a:t>
            </a:r>
            <a:r>
              <a:rPr lang="ja-JP" altLang="en-US" sz="1200" dirty="0" smtClean="0">
                <a:latin typeface="HG丸ｺﾞｼｯｸM-PRO" panose="020F0600000000000000" pitchFamily="50" charset="-128"/>
                <a:ea typeface="HG丸ｺﾞｼｯｸM-PRO" panose="020F0600000000000000" pitchFamily="50" charset="-128"/>
              </a:rPr>
              <a:t>いただけます）。</a:t>
            </a:r>
            <a:r>
              <a:rPr lang="ja-JP" altLang="en-US" sz="1200" u="sng" dirty="0" smtClean="0">
                <a:latin typeface="HG丸ｺﾞｼｯｸM-PRO" panose="020F0600000000000000" pitchFamily="50" charset="-128"/>
                <a:ea typeface="HG丸ｺﾞｼｯｸM-PRO" panose="020F0600000000000000" pitchFamily="50" charset="-128"/>
              </a:rPr>
              <a:t>　　　　</a:t>
            </a:r>
            <a:endParaRPr lang="en-US" altLang="ja-JP" sz="1200" u="sng" dirty="0">
              <a:latin typeface="HG丸ｺﾞｼｯｸM-PRO" panose="020F0600000000000000" pitchFamily="50" charset="-128"/>
              <a:ea typeface="HG丸ｺﾞｼｯｸM-PRO" panose="020F0600000000000000" pitchFamily="50" charset="-128"/>
            </a:endParaRPr>
          </a:p>
          <a:p>
            <a:r>
              <a:rPr lang="ja-JP" altLang="en-US" sz="1100" i="1" dirty="0">
                <a:latin typeface="HG丸ｺﾞｼｯｸM-PRO" panose="020F0600000000000000" pitchFamily="50" charset="-128"/>
                <a:ea typeface="HG丸ｺﾞｼｯｸM-PRO" panose="020F0600000000000000" pitchFamily="50" charset="-128"/>
              </a:rPr>
              <a:t>　</a:t>
            </a:r>
            <a:r>
              <a:rPr lang="ja-JP" altLang="en-US" sz="1100" i="1" dirty="0" smtClean="0">
                <a:latin typeface="HG丸ｺﾞｼｯｸM-PRO" panose="020F0600000000000000" pitchFamily="50" charset="-128"/>
                <a:ea typeface="HG丸ｺﾞｼｯｸM-PRO" panose="020F0600000000000000" pitchFamily="50" charset="-128"/>
              </a:rPr>
              <a:t>　　　　　　  </a:t>
            </a:r>
            <a:r>
              <a:rPr lang="en-US" altLang="ja-JP" sz="1100" u="sng" dirty="0" smtClean="0">
                <a:latin typeface="HG丸ｺﾞｼｯｸM-PRO" panose="020F0600000000000000" pitchFamily="50" charset="-128"/>
                <a:ea typeface="HG丸ｺﾞｼｯｸM-PRO" panose="020F0600000000000000" pitchFamily="50" charset="-128"/>
              </a:rPr>
              <a:t>※</a:t>
            </a:r>
            <a:r>
              <a:rPr lang="ja-JP" altLang="en-US" sz="1100" u="sng" dirty="0" smtClean="0">
                <a:latin typeface="HG丸ｺﾞｼｯｸM-PRO" panose="020F0600000000000000" pitchFamily="50" charset="-128"/>
                <a:ea typeface="HG丸ｺﾞｼｯｸM-PRO" panose="020F0600000000000000" pitchFamily="50" charset="-128"/>
              </a:rPr>
              <a:t>参加者には後日開催要項および参加費用の振込先通知を郵送させていただきます</a:t>
            </a:r>
            <a:r>
              <a:rPr lang="ja-JP" altLang="en-US" sz="1100" u="sng" dirty="0">
                <a:latin typeface="HG丸ｺﾞｼｯｸM-PRO" panose="020F0600000000000000" pitchFamily="50" charset="-128"/>
                <a:ea typeface="HG丸ｺﾞｼｯｸM-PRO" panose="020F0600000000000000" pitchFamily="50" charset="-128"/>
              </a:rPr>
              <a:t>。</a:t>
            </a:r>
            <a:endParaRPr lang="en-US" altLang="ja-JP" sz="1100" u="sng"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u="sng" dirty="0" smtClean="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4549513" y="9292873"/>
            <a:ext cx="1970411" cy="461665"/>
          </a:xfrm>
          <a:prstGeom prst="rect">
            <a:avLst/>
          </a:prstGeom>
          <a:noFill/>
        </p:spPr>
        <p:txBody>
          <a:bodyPr wrap="none" rtlCol="0">
            <a:spAutoFit/>
          </a:bodyPr>
          <a:lstStyle/>
          <a:p>
            <a:r>
              <a:rPr lang="en-US" altLang="ja-JP" sz="1200" u="sng" dirty="0" smtClean="0">
                <a:latin typeface="HG丸ｺﾞｼｯｸM-PRO" panose="020F0600000000000000" pitchFamily="50" charset="-128"/>
                <a:ea typeface="HG丸ｺﾞｼｯｸM-PRO" panose="020F0600000000000000" pitchFamily="50" charset="-128"/>
              </a:rPr>
              <a:t>TEL</a:t>
            </a:r>
            <a:r>
              <a:rPr lang="ja-JP" altLang="en-US" sz="1200" u="sng" dirty="0">
                <a:latin typeface="HG丸ｺﾞｼｯｸM-PRO" panose="020F0600000000000000" pitchFamily="50" charset="-128"/>
                <a:ea typeface="HG丸ｺﾞｼｯｸM-PRO" panose="020F0600000000000000" pitchFamily="50" charset="-128"/>
              </a:rPr>
              <a:t>：</a:t>
            </a:r>
            <a:r>
              <a:rPr kumimoji="1" lang="en-US" altLang="ja-JP" sz="1200" u="sng" dirty="0" smtClean="0">
                <a:latin typeface="HG丸ｺﾞｼｯｸM-PRO" panose="020F0600000000000000" pitchFamily="50" charset="-128"/>
                <a:ea typeface="HG丸ｺﾞｼｯｸM-PRO" panose="020F0600000000000000" pitchFamily="50" charset="-128"/>
              </a:rPr>
              <a:t>098-868-3758</a:t>
            </a:r>
          </a:p>
          <a:p>
            <a:endParaRPr lang="en-US" altLang="ja-JP" sz="1200" u="sng" dirty="0">
              <a:latin typeface="HG丸ｺﾞｼｯｸM-PRO" panose="020F0600000000000000" pitchFamily="50" charset="-128"/>
              <a:ea typeface="HG丸ｺﾞｼｯｸM-PRO" panose="020F0600000000000000" pitchFamily="50" charset="-128"/>
            </a:endParaRPr>
          </a:p>
        </p:txBody>
      </p:sp>
      <p:pic>
        <p:nvPicPr>
          <p:cNvPr id="33" name="図 3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142" y="3404075"/>
            <a:ext cx="1923692" cy="1314906"/>
          </a:xfrm>
          <a:prstGeom prst="rect">
            <a:avLst/>
          </a:prstGeom>
          <a:ln>
            <a:noFill/>
          </a:ln>
          <a:effectLst>
            <a:softEdge rad="112500"/>
          </a:effectLst>
        </p:spPr>
      </p:pic>
      <p:pic>
        <p:nvPicPr>
          <p:cNvPr id="24" name="図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79447" y="1177331"/>
            <a:ext cx="4255272" cy="3457170"/>
          </a:xfrm>
          <a:prstGeom prst="rect">
            <a:avLst/>
          </a:prstGeom>
        </p:spPr>
      </p:pic>
      <p:sp>
        <p:nvSpPr>
          <p:cNvPr id="34" name="正方形/長方形 33"/>
          <p:cNvSpPr/>
          <p:nvPr/>
        </p:nvSpPr>
        <p:spPr>
          <a:xfrm>
            <a:off x="260023" y="4581805"/>
            <a:ext cx="6337952" cy="954107"/>
          </a:xfrm>
          <a:prstGeom prst="rect">
            <a:avLst/>
          </a:prstGeom>
          <a:noFill/>
        </p:spPr>
        <p:txBody>
          <a:bodyPr wrap="square" lIns="91440" tIns="45720" rIns="91440" bIns="45720">
            <a:spAutoFit/>
          </a:bodyPr>
          <a:lstStyle/>
          <a:p>
            <a:pPr algn="ctr"/>
            <a:r>
              <a:rPr lang="ja-JP" altLang="en-US" sz="3600" b="1" u="sng" cap="none" spc="50" dirty="0" smtClean="0">
                <a:ln w="9525" cmpd="sng">
                  <a:solidFill>
                    <a:schemeClr val="accent1"/>
                  </a:solidFill>
                  <a:prstDash val="solid"/>
                </a:ln>
                <a:solidFill>
                  <a:srgbClr val="FF0066"/>
                </a:solidFill>
                <a:effectLst>
                  <a:glow rad="38100">
                    <a:schemeClr val="accent1">
                      <a:alpha val="40000"/>
                    </a:schemeClr>
                  </a:glow>
                </a:effectLst>
              </a:rPr>
              <a:t>♡婚活参加者募集中♡</a:t>
            </a:r>
            <a:endParaRPr lang="en-US" altLang="ja-JP" sz="3600" b="1" u="sng" cap="none" spc="50" dirty="0" smtClean="0">
              <a:ln w="9525" cmpd="sng">
                <a:solidFill>
                  <a:schemeClr val="accent1"/>
                </a:solidFill>
                <a:prstDash val="solid"/>
              </a:ln>
              <a:solidFill>
                <a:srgbClr val="FF0066"/>
              </a:solidFill>
              <a:effectLst>
                <a:glow rad="38100">
                  <a:schemeClr val="accent1">
                    <a:alpha val="40000"/>
                  </a:schemeClr>
                </a:glow>
              </a:effectLst>
            </a:endParaRPr>
          </a:p>
          <a:p>
            <a:pPr algn="ctr"/>
            <a:r>
              <a:rPr lang="ja-JP" altLang="en-US" sz="2000" u="sng" spc="50" dirty="0" smtClean="0">
                <a:ln w="9525" cmpd="sng">
                  <a:solidFill>
                    <a:schemeClr val="accent1"/>
                  </a:solidFill>
                  <a:prstDash val="solid"/>
                </a:ln>
                <a:solidFill>
                  <a:srgbClr val="FF0066"/>
                </a:solidFill>
                <a:effectLst>
                  <a:glow rad="38100">
                    <a:schemeClr val="accent1">
                      <a:alpha val="40000"/>
                    </a:schemeClr>
                  </a:glow>
                </a:effectLst>
              </a:rPr>
              <a:t>カップル成立の発表は後日個別にご連絡致します</a:t>
            </a:r>
            <a:endParaRPr lang="ja-JP" altLang="en-US" sz="2000" cap="none" spc="50" dirty="0">
              <a:ln w="9525" cmpd="sng">
                <a:solidFill>
                  <a:schemeClr val="accent1"/>
                </a:solidFill>
                <a:prstDash val="solid"/>
              </a:ln>
              <a:solidFill>
                <a:srgbClr val="FF0066"/>
              </a:solidFill>
              <a:effectLst>
                <a:glow rad="38100">
                  <a:schemeClr val="accent1">
                    <a:alpha val="40000"/>
                  </a:schemeClr>
                </a:glow>
              </a:effectLst>
            </a:endParaRPr>
          </a:p>
        </p:txBody>
      </p:sp>
      <p:sp>
        <p:nvSpPr>
          <p:cNvPr id="35" name="正方形/長方形 34"/>
          <p:cNvSpPr/>
          <p:nvPr/>
        </p:nvSpPr>
        <p:spPr>
          <a:xfrm>
            <a:off x="-270578" y="2462933"/>
            <a:ext cx="7128578" cy="1077218"/>
          </a:xfrm>
          <a:prstGeom prst="rect">
            <a:avLst/>
          </a:prstGeom>
          <a:noFill/>
        </p:spPr>
        <p:txBody>
          <a:bodyPr wrap="square" lIns="91440" tIns="45720" rIns="91440" bIns="45720">
            <a:spAutoFit/>
          </a:bodyPr>
          <a:lstStyle/>
          <a:p>
            <a:pPr algn="ctr"/>
            <a:r>
              <a:rPr lang="en-US" altLang="ja-JP" sz="3200" dirty="0" smtClean="0">
                <a:ln w="0">
                  <a:solidFill>
                    <a:srgbClr val="FF0066"/>
                  </a:solidFill>
                </a:ln>
                <a:solidFill>
                  <a:srgbClr val="FFCCFF"/>
                </a:solidFill>
                <a:effectLst>
                  <a:glow rad="63500">
                    <a:schemeClr val="bg1">
                      <a:alpha val="40000"/>
                    </a:schemeClr>
                  </a:glow>
                  <a:outerShdw blurRad="38100" dist="19050" dir="2700000" algn="tl" rotWithShape="0">
                    <a:schemeClr val="dk1">
                      <a:alpha val="40000"/>
                    </a:schemeClr>
                  </a:outerShdw>
                </a:effectLst>
                <a:latin typeface="Monotype Corsiva" panose="03010101010201010101" pitchFamily="66" charset="0"/>
                <a:ea typeface="HG丸ｺﾞｼｯｸM-PRO" panose="020F0600000000000000" pitchFamily="50" charset="-128"/>
              </a:rPr>
              <a:t>Happy</a:t>
            </a:r>
          </a:p>
          <a:p>
            <a:pPr algn="ctr"/>
            <a:r>
              <a:rPr lang="en-US" altLang="ja-JP" sz="3200" dirty="0" smtClean="0">
                <a:ln w="0">
                  <a:solidFill>
                    <a:srgbClr val="FF0066"/>
                  </a:solidFill>
                </a:ln>
                <a:solidFill>
                  <a:srgbClr val="FFCCFF"/>
                </a:solidFill>
                <a:effectLst>
                  <a:glow rad="63500">
                    <a:schemeClr val="bg1">
                      <a:alpha val="40000"/>
                    </a:schemeClr>
                  </a:glow>
                  <a:outerShdw blurRad="38100" dist="19050" dir="2700000" algn="tl" rotWithShape="0">
                    <a:schemeClr val="dk1">
                      <a:alpha val="40000"/>
                    </a:schemeClr>
                  </a:outerShdw>
                </a:effectLst>
                <a:latin typeface="Monotype Corsiva" panose="03010101010201010101" pitchFamily="66" charset="0"/>
                <a:ea typeface="HG丸ｺﾞｼｯｸM-PRO" panose="020F0600000000000000" pitchFamily="50" charset="-128"/>
              </a:rPr>
              <a:t>Encounters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99215"/>
            <a:ext cx="6858000" cy="584775"/>
          </a:xfrm>
          <a:prstGeom prst="rect">
            <a:avLst/>
          </a:prstGeom>
          <a:noFill/>
        </p:spPr>
        <p:txBody>
          <a:bodyPr wrap="square" lIns="91440" tIns="45720" rIns="91440" bIns="45720">
            <a:spAutoFit/>
          </a:bodyPr>
          <a:lstStyle/>
          <a:p>
            <a:r>
              <a:rPr lang="ja-JP" altLang="en-US" sz="1400" dirty="0" smtClean="0">
                <a:ln w="0"/>
                <a:latin typeface="HG丸ｺﾞｼｯｸM-PRO" panose="020F0600000000000000" pitchFamily="50" charset="-128"/>
                <a:ea typeface="HG丸ｺﾞｼｯｸM-PRO" panose="020F0600000000000000" pitchFamily="50" charset="-128"/>
              </a:rPr>
              <a:t>  沖縄県商工会議所女性会連合会事務局</a:t>
            </a:r>
            <a:r>
              <a:rPr lang="ja-JP" altLang="en-US" sz="1200" dirty="0" smtClean="0">
                <a:ln w="0"/>
                <a:latin typeface="HG丸ｺﾞｼｯｸM-PRO" panose="020F0600000000000000" pitchFamily="50" charset="-128"/>
                <a:ea typeface="HG丸ｺﾞｼｯｸM-PRO" panose="020F0600000000000000" pitchFamily="50" charset="-128"/>
              </a:rPr>
              <a:t>　</a:t>
            </a:r>
            <a:r>
              <a:rPr lang="ja-JP" altLang="en-US" sz="1600" dirty="0" smtClean="0">
                <a:ln w="0"/>
                <a:latin typeface="HG丸ｺﾞｼｯｸM-PRO" panose="020F0600000000000000" pitchFamily="50" charset="-128"/>
                <a:ea typeface="HG丸ｺﾞｼｯｸM-PRO" panose="020F0600000000000000" pitchFamily="50" charset="-128"/>
              </a:rPr>
              <a:t>行　　　</a:t>
            </a:r>
            <a:r>
              <a:rPr lang="en-US" altLang="ja-JP" sz="1600" dirty="0" smtClean="0">
                <a:ln w="0"/>
                <a:latin typeface="HG丸ｺﾞｼｯｸM-PRO" panose="020F0600000000000000" pitchFamily="50" charset="-128"/>
                <a:ea typeface="HG丸ｺﾞｼｯｸM-PRO" panose="020F0600000000000000" pitchFamily="50" charset="-128"/>
              </a:rPr>
              <a:t>FAX</a:t>
            </a:r>
            <a:r>
              <a:rPr lang="ja-JP" altLang="en-US" sz="1600" dirty="0" smtClean="0">
                <a:ln w="0"/>
                <a:latin typeface="HG丸ｺﾞｼｯｸM-PRO" panose="020F0600000000000000" pitchFamily="50" charset="-128"/>
                <a:ea typeface="HG丸ｺﾞｼｯｸM-PRO" panose="020F0600000000000000" pitchFamily="50" charset="-128"/>
              </a:rPr>
              <a:t> </a:t>
            </a:r>
            <a:r>
              <a:rPr lang="en-US" altLang="ja-JP" sz="1600" dirty="0" smtClean="0">
                <a:ln w="0"/>
                <a:latin typeface="HG丸ｺﾞｼｯｸM-PRO" panose="020F0600000000000000" pitchFamily="50" charset="-128"/>
                <a:ea typeface="HG丸ｺﾞｼｯｸM-PRO" panose="020F0600000000000000" pitchFamily="50" charset="-128"/>
              </a:rPr>
              <a:t>: 098-866-5728</a:t>
            </a:r>
            <a:endParaRPr lang="en-US" altLang="ja-JP" sz="1600" dirty="0">
              <a:ln w="0"/>
              <a:latin typeface="HG丸ｺﾞｼｯｸM-PRO" panose="020F0600000000000000" pitchFamily="50" charset="-128"/>
              <a:ea typeface="HG丸ｺﾞｼｯｸM-PRO" panose="020F0600000000000000" pitchFamily="50" charset="-128"/>
            </a:endParaRPr>
          </a:p>
          <a:p>
            <a:r>
              <a:rPr lang="ja-JP" altLang="en-US" sz="1600" dirty="0" smtClean="0">
                <a:ln w="0"/>
                <a:latin typeface="HG丸ｺﾞｼｯｸM-PRO" panose="020F0600000000000000" pitchFamily="50" charset="-128"/>
                <a:ea typeface="HG丸ｺﾞｼｯｸM-PRO" panose="020F0600000000000000" pitchFamily="50" charset="-128"/>
              </a:rPr>
              <a:t>　　　</a:t>
            </a:r>
            <a:r>
              <a:rPr lang="ja-JP" altLang="en-US" sz="1100" dirty="0" smtClean="0">
                <a:ln w="0"/>
                <a:latin typeface="HG丸ｺﾞｼｯｸM-PRO" panose="020F0600000000000000" pitchFamily="50" charset="-128"/>
                <a:ea typeface="HG丸ｺﾞｼｯｸM-PRO" panose="020F0600000000000000" pitchFamily="50" charset="-128"/>
              </a:rPr>
              <a:t>（那覇商工</a:t>
            </a:r>
            <a:r>
              <a:rPr lang="ja-JP" altLang="en-US" sz="1100" dirty="0" smtClean="0">
                <a:ln w="0"/>
                <a:latin typeface="HG丸ｺﾞｼｯｸM-PRO" panose="020F0600000000000000" pitchFamily="50" charset="-128"/>
                <a:ea typeface="HG丸ｺﾞｼｯｸM-PRO" panose="020F0600000000000000" pitchFamily="50" charset="-128"/>
              </a:rPr>
              <a:t>会議所女性会） </a:t>
            </a:r>
            <a:r>
              <a:rPr lang="ja-JP" altLang="en-US" sz="1600" dirty="0" smtClean="0">
                <a:ln w="0"/>
                <a:latin typeface="HG丸ｺﾞｼｯｸM-PRO" panose="020F0600000000000000" pitchFamily="50" charset="-128"/>
                <a:ea typeface="HG丸ｺﾞｼｯｸM-PRO" panose="020F0600000000000000" pitchFamily="50" charset="-128"/>
              </a:rPr>
              <a:t>　     　　　　　　 </a:t>
            </a:r>
            <a:r>
              <a:rPr lang="ja-JP" altLang="en-US" sz="900" dirty="0" smtClean="0">
                <a:ln w="0"/>
                <a:latin typeface="HG丸ｺﾞｼｯｸM-PRO" panose="020F0600000000000000" pitchFamily="50" charset="-128"/>
                <a:ea typeface="HG丸ｺﾞｼｯｸM-PRO" panose="020F0600000000000000" pitchFamily="50" charset="-128"/>
              </a:rPr>
              <a:t>  </a:t>
            </a:r>
            <a:r>
              <a:rPr lang="en-US" altLang="ja-JP" sz="900" dirty="0" smtClean="0">
                <a:ln w="0"/>
                <a:latin typeface="HG丸ｺﾞｼｯｸM-PRO" panose="020F0600000000000000" pitchFamily="50" charset="-128"/>
                <a:ea typeface="HG丸ｺﾞｼｯｸM-PRO" panose="020F0600000000000000" pitchFamily="50" charset="-128"/>
              </a:rPr>
              <a:t>※</a:t>
            </a:r>
            <a:r>
              <a:rPr lang="ja-JP" altLang="en-US" sz="900" dirty="0" smtClean="0">
                <a:ln w="0"/>
                <a:latin typeface="HG丸ｺﾞｼｯｸM-PRO" panose="020F0600000000000000" pitchFamily="50" charset="-128"/>
                <a:ea typeface="HG丸ｺﾞｼｯｸM-PRO" panose="020F0600000000000000" pitchFamily="50" charset="-128"/>
              </a:rPr>
              <a:t>締め切り：２０２</a:t>
            </a:r>
            <a:r>
              <a:rPr lang="ja-JP" altLang="en-US" sz="900" dirty="0">
                <a:ln w="0"/>
                <a:latin typeface="HG丸ｺﾞｼｯｸM-PRO" panose="020F0600000000000000" pitchFamily="50" charset="-128"/>
                <a:ea typeface="HG丸ｺﾞｼｯｸM-PRO" panose="020F0600000000000000" pitchFamily="50" charset="-128"/>
              </a:rPr>
              <a:t>０</a:t>
            </a:r>
            <a:r>
              <a:rPr lang="ja-JP" altLang="en-US" sz="900" dirty="0" smtClean="0">
                <a:ln w="0"/>
                <a:latin typeface="HG丸ｺﾞｼｯｸM-PRO" panose="020F0600000000000000" pitchFamily="50" charset="-128"/>
                <a:ea typeface="HG丸ｺﾞｼｯｸM-PRO" panose="020F0600000000000000" pitchFamily="50" charset="-128"/>
              </a:rPr>
              <a:t>年１月１</a:t>
            </a:r>
            <a:r>
              <a:rPr lang="en-US" altLang="ja-JP" sz="900" dirty="0" smtClean="0">
                <a:ln w="0"/>
                <a:latin typeface="HG丸ｺﾞｼｯｸM-PRO" panose="020F0600000000000000" pitchFamily="50" charset="-128"/>
                <a:ea typeface="HG丸ｺﾞｼｯｸM-PRO" panose="020F0600000000000000" pitchFamily="50" charset="-128"/>
              </a:rPr>
              <a:t>7</a:t>
            </a:r>
            <a:r>
              <a:rPr lang="ja-JP" altLang="en-US" sz="900" dirty="0" smtClean="0">
                <a:ln w="0"/>
                <a:latin typeface="HG丸ｺﾞｼｯｸM-PRO" panose="020F0600000000000000" pitchFamily="50" charset="-128"/>
                <a:ea typeface="HG丸ｺﾞｼｯｸM-PRO" panose="020F0600000000000000" pitchFamily="50" charset="-128"/>
              </a:rPr>
              <a:t>日（</a:t>
            </a:r>
            <a:r>
              <a:rPr lang="ja-JP" altLang="en-US" sz="900" dirty="0">
                <a:ln w="0"/>
                <a:latin typeface="HG丸ｺﾞｼｯｸM-PRO" panose="020F0600000000000000" pitchFamily="50" charset="-128"/>
                <a:ea typeface="HG丸ｺﾞｼｯｸM-PRO" panose="020F0600000000000000" pitchFamily="50" charset="-128"/>
              </a:rPr>
              <a:t>金</a:t>
            </a:r>
            <a:r>
              <a:rPr lang="ja-JP" altLang="en-US" sz="900" dirty="0" smtClean="0">
                <a:ln w="0"/>
                <a:latin typeface="HG丸ｺﾞｼｯｸM-PRO" panose="020F0600000000000000" pitchFamily="50" charset="-128"/>
                <a:ea typeface="HG丸ｺﾞｼｯｸM-PRO" panose="020F0600000000000000" pitchFamily="50" charset="-128"/>
              </a:rPr>
              <a:t>）</a:t>
            </a:r>
            <a:endParaRPr lang="en-US" altLang="ja-JP" sz="900" dirty="0" smtClean="0">
              <a:ln w="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369570" y="1181710"/>
          <a:ext cx="6163310" cy="4137939"/>
        </p:xfrm>
        <a:graphic>
          <a:graphicData uri="http://schemas.openxmlformats.org/drawingml/2006/table">
            <a:tbl>
              <a:tblPr firstRow="1" bandRow="1">
                <a:tableStyleId>{5940675A-B579-460E-94D1-54222C63F5DA}</a:tableStyleId>
              </a:tblPr>
              <a:tblGrid>
                <a:gridCol w="859155"/>
                <a:gridCol w="2019300"/>
                <a:gridCol w="847725"/>
                <a:gridCol w="152400"/>
                <a:gridCol w="762000"/>
                <a:gridCol w="1522730"/>
              </a:tblGrid>
              <a:tr h="393614">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ln w="0"/>
                          <a:latin typeface="HG丸ｺﾞｼｯｸM-PRO" panose="020F0600000000000000" pitchFamily="50" charset="-128"/>
                          <a:ea typeface="HG丸ｺﾞｼｯｸM-PRO" panose="020F0600000000000000" pitchFamily="50" charset="-128"/>
                        </a:rPr>
                        <a:t>～第</a:t>
                      </a:r>
                      <a:r>
                        <a:rPr lang="en-US" altLang="ja-JP" sz="1400" b="1" dirty="0" smtClean="0">
                          <a:ln w="0"/>
                          <a:latin typeface="HG丸ｺﾞｼｯｸM-PRO" panose="020F0600000000000000" pitchFamily="50" charset="-128"/>
                          <a:ea typeface="HG丸ｺﾞｼｯｸM-PRO" panose="020F0600000000000000" pitchFamily="50" charset="-128"/>
                        </a:rPr>
                        <a:t>5</a:t>
                      </a:r>
                      <a:r>
                        <a:rPr lang="ja-JP" altLang="en-US" sz="1400" b="1" dirty="0" smtClean="0">
                          <a:ln w="0"/>
                          <a:latin typeface="HG丸ｺﾞｼｯｸM-PRO" panose="020F0600000000000000" pitchFamily="50" charset="-128"/>
                          <a:ea typeface="HG丸ｺﾞｼｯｸM-PRO" panose="020F0600000000000000" pitchFamily="50" charset="-128"/>
                        </a:rPr>
                        <a:t>回おきなわ縁結びプロジェクト</a:t>
                      </a:r>
                      <a:r>
                        <a:rPr lang="en-US" altLang="ja-JP" sz="1400" b="1" dirty="0" smtClean="0">
                          <a:ln w="0"/>
                          <a:latin typeface="HG丸ｺﾞｼｯｸM-PRO" panose="020F0600000000000000" pitchFamily="50" charset="-128"/>
                          <a:ea typeface="HG丸ｺﾞｼｯｸM-PRO" panose="020F0600000000000000" pitchFamily="50" charset="-128"/>
                        </a:rPr>
                        <a:t>2020</a:t>
                      </a:r>
                      <a:r>
                        <a:rPr lang="ja-JP" altLang="en-US" sz="1400" b="1" dirty="0" smtClean="0">
                          <a:ln w="0"/>
                          <a:latin typeface="HG丸ｺﾞｼｯｸM-PRO" panose="020F0600000000000000" pitchFamily="50" charset="-128"/>
                          <a:ea typeface="HG丸ｺﾞｼｯｸM-PRO" panose="020F0600000000000000" pitchFamily="50" charset="-128"/>
                        </a:rPr>
                        <a:t>～　申込書</a:t>
                      </a:r>
                      <a:endParaRPr lang="en-US" altLang="ja-JP" sz="1400" b="1" dirty="0" smtClean="0">
                        <a:ln w="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400" dirty="0"/>
                    </a:p>
                  </a:txBody>
                  <a:tcPr>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400" dirty="0"/>
                    </a:p>
                  </a:txBody>
                  <a:tcPr anchor="ctr">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B w="12700" cap="flat" cmpd="sng" algn="ctr">
                      <a:solidFill>
                        <a:schemeClr val="tx1"/>
                      </a:solidFill>
                      <a:prstDash val="solid"/>
                      <a:round/>
                      <a:headEnd type="none" w="med" len="med"/>
                      <a:tailEnd type="none" w="med" len="med"/>
                    </a:lnB>
                  </a:tcPr>
                </a:tc>
              </a:tr>
              <a:tr h="300692">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フリガナ</a:t>
                      </a:r>
                      <a:endParaRPr kumimoji="1" lang="ja-JP" altLang="en-US" sz="100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endParaRPr kumimoji="1" lang="ja-JP" altLang="en-US" sz="140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性　別</a:t>
                      </a:r>
                      <a:endParaRPr kumimoji="1" lang="ja-JP" altLang="en-US" sz="13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男　・　女</a:t>
                      </a:r>
                      <a:endParaRPr kumimoji="1" lang="ja-JP" altLang="en-US" sz="13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939">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氏　　名</a:t>
                      </a:r>
                      <a:endParaRPr kumimoji="1" lang="ja-JP" altLang="en-US" sz="13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endParaRPr kumimoji="1" lang="ja-JP" altLang="en-US" sz="105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dirty="0"/>
                    </a:p>
                  </a:txBody>
                  <a:tcPr/>
                </a:tc>
                <a:tc vMerge="1">
                  <a:txBody>
                    <a:bodyPr/>
                    <a:lstStyle/>
                    <a:p>
                      <a:endParaRPr kumimoji="1" lang="ja-JP" altLang="en-US"/>
                    </a:p>
                  </a:txBody>
                  <a:tcPr/>
                </a:tc>
              </a:tr>
              <a:tr h="783958">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電　　話</a:t>
                      </a:r>
                      <a:endParaRPr kumimoji="1" lang="en-US" altLang="ja-JP" sz="1300" dirty="0" smtClean="0">
                        <a:latin typeface="HG丸ｺﾞｼｯｸM-PRO" panose="020F0600000000000000" pitchFamily="50" charset="-128"/>
                        <a:ea typeface="HG丸ｺﾞｼｯｸM-PRO" panose="020F0600000000000000" pitchFamily="50" charset="-128"/>
                      </a:endParaRPr>
                    </a:p>
                    <a:p>
                      <a:pPr algn="ctr"/>
                      <a:r>
                        <a:rPr kumimoji="1" lang="ja-JP" altLang="en-US" sz="1050" dirty="0" smtClean="0">
                          <a:latin typeface="HG丸ｺﾞｼｯｸM-PRO" panose="020F0600000000000000" pitchFamily="50" charset="-128"/>
                          <a:ea typeface="HG丸ｺﾞｼｯｸM-PRO" panose="020F0600000000000000" pitchFamily="50" charset="-128"/>
                        </a:rPr>
                        <a:t>（携帯）</a:t>
                      </a:r>
                      <a:endParaRPr kumimoji="1" lang="ja-JP" altLang="en-US" sz="105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endParaRPr kumimoji="1" lang="ja-JP" altLang="en-US" sz="105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年</a:t>
                      </a:r>
                      <a:r>
                        <a:rPr kumimoji="1" lang="ja-JP" altLang="en-US" sz="1300" baseline="0" dirty="0" smtClean="0">
                          <a:latin typeface="HG丸ｺﾞｼｯｸM-PRO" panose="020F0600000000000000" pitchFamily="50" charset="-128"/>
                          <a:ea typeface="HG丸ｺﾞｼｯｸM-PRO" panose="020F0600000000000000" pitchFamily="50" charset="-128"/>
                        </a:rPr>
                        <a:t>　</a:t>
                      </a:r>
                      <a:r>
                        <a:rPr kumimoji="1" lang="ja-JP" altLang="en-US" sz="1300" dirty="0" smtClean="0">
                          <a:latin typeface="HG丸ｺﾞｼｯｸM-PRO" panose="020F0600000000000000" pitchFamily="50" charset="-128"/>
                          <a:ea typeface="HG丸ｺﾞｼｯｸM-PRO" panose="020F0600000000000000" pitchFamily="50" charset="-128"/>
                        </a:rPr>
                        <a:t>齢</a:t>
                      </a:r>
                      <a:endParaRPr kumimoji="1" lang="ja-JP" altLang="en-US" sz="13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満　　　　歳</a:t>
                      </a:r>
                      <a:endParaRPr kumimoji="1" lang="ja-JP" altLang="en-US" sz="13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78167">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住　　所</a:t>
                      </a:r>
                      <a:endParaRPr kumimoji="1" lang="en-US" altLang="ja-JP" sz="1300" dirty="0" smtClean="0">
                        <a:latin typeface="HG丸ｺﾞｼｯｸM-PRO" panose="020F0600000000000000" pitchFamily="50" charset="-128"/>
                        <a:ea typeface="HG丸ｺﾞｼｯｸM-PRO" panose="020F0600000000000000" pitchFamily="50" charset="-128"/>
                      </a:endParaRPr>
                    </a:p>
                    <a:p>
                      <a:pPr algn="ctr"/>
                      <a:r>
                        <a:rPr kumimoji="1" lang="ja-JP" altLang="en-US" sz="1050" dirty="0" smtClean="0">
                          <a:latin typeface="HG丸ｺﾞｼｯｸM-PRO" panose="020F0600000000000000" pitchFamily="50" charset="-128"/>
                          <a:ea typeface="HG丸ｺﾞｼｯｸM-PRO" panose="020F0600000000000000" pitchFamily="50" charset="-128"/>
                        </a:rPr>
                        <a:t>（郵送先）</a:t>
                      </a:r>
                      <a:endParaRPr kumimoji="1" lang="ja-JP" altLang="en-US" sz="105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　　　　－</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950" dirty="0" smtClean="0">
                        <a:latin typeface="HG丸ｺﾞｼｯｸM-PRO" panose="020F0600000000000000" pitchFamily="50" charset="-128"/>
                        <a:ea typeface="HG丸ｺﾞｼｯｸM-PRO" panose="020F0600000000000000" pitchFamily="50" charset="-128"/>
                      </a:endParaRPr>
                    </a:p>
                    <a:p>
                      <a:r>
                        <a:rPr kumimoji="1" lang="ja-JP" altLang="en-US" sz="950" dirty="0" smtClean="0">
                          <a:latin typeface="HG丸ｺﾞｼｯｸM-PRO" panose="020F0600000000000000" pitchFamily="50" charset="-128"/>
                          <a:ea typeface="HG丸ｺﾞｼｯｸM-PRO" panose="020F0600000000000000" pitchFamily="50" charset="-128"/>
                        </a:rPr>
                        <a:t>　　　　　　　　　　　　　　　　　　　　　　</a:t>
                      </a:r>
                      <a:endParaRPr kumimoji="1" lang="en-US" altLang="ja-JP" sz="950" dirty="0" smtClean="0">
                        <a:latin typeface="HG丸ｺﾞｼｯｸM-PRO" panose="020F0600000000000000" pitchFamily="50" charset="-128"/>
                        <a:ea typeface="HG丸ｺﾞｼｯｸM-PRO" panose="020F0600000000000000" pitchFamily="50" charset="-128"/>
                      </a:endParaRPr>
                    </a:p>
                    <a:p>
                      <a:pPr algn="r"/>
                      <a:r>
                        <a:rPr kumimoji="1" lang="en-US" altLang="ja-JP" sz="950" dirty="0" smtClean="0">
                          <a:latin typeface="HG丸ｺﾞｼｯｸM-PRO" panose="020F0600000000000000" pitchFamily="50" charset="-128"/>
                          <a:ea typeface="HG丸ｺﾞｼｯｸM-PRO" panose="020F0600000000000000" pitchFamily="50" charset="-128"/>
                        </a:rPr>
                        <a:t>※</a:t>
                      </a:r>
                      <a:r>
                        <a:rPr kumimoji="1" lang="ja-JP" altLang="en-US" sz="950" dirty="0" smtClean="0">
                          <a:latin typeface="HG丸ｺﾞｼｯｸM-PRO" panose="020F0600000000000000" pitchFamily="50" charset="-128"/>
                          <a:ea typeface="HG丸ｺﾞｼｯｸM-PRO" panose="020F0600000000000000" pitchFamily="50" charset="-128"/>
                        </a:rPr>
                        <a:t>後日開催要項をお送りさせていただきます。</a:t>
                      </a:r>
                      <a:endParaRPr kumimoji="1" lang="ja-JP" altLang="en-US" sz="95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9461">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勤務先名</a:t>
                      </a:r>
                      <a:endParaRPr kumimoji="1" lang="ja-JP" altLang="en-US" sz="105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400" dirty="0" smtClean="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紹介者名</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r"/>
                      <a:endParaRPr kumimoji="1" lang="en-US" altLang="ja-JP" dirty="0" smtClean="0"/>
                    </a:p>
                    <a:p>
                      <a:pPr algn="r"/>
                      <a:endParaRPr kumimoji="1" lang="en-US" altLang="ja-JP" sz="1200" dirty="0" smtClean="0"/>
                    </a:p>
                    <a:p>
                      <a:pPr algn="r"/>
                      <a:endParaRPr kumimoji="1" lang="en-US" altLang="ja-JP" sz="900" dirty="0" smtClean="0">
                        <a:latin typeface="HG丸ｺﾞｼｯｸM-PRO" panose="020F0600000000000000" pitchFamily="50" charset="-128"/>
                        <a:ea typeface="HG丸ｺﾞｼｯｸM-PRO" panose="020F0600000000000000" pitchFamily="50" charset="-128"/>
                      </a:endParaRPr>
                    </a:p>
                    <a:p>
                      <a:pPr algn="r"/>
                      <a:r>
                        <a:rPr kumimoji="1" lang="en-US" altLang="ja-JP" sz="900" dirty="0" smtClean="0">
                          <a:latin typeface="HG丸ｺﾞｼｯｸM-PRO" panose="020F0600000000000000" pitchFamily="50" charset="-128"/>
                          <a:ea typeface="HG丸ｺﾞｼｯｸM-PRO" panose="020F0600000000000000" pitchFamily="50" charset="-128"/>
                        </a:rPr>
                        <a:t>※</a:t>
                      </a:r>
                      <a:r>
                        <a:rPr kumimoji="1" lang="ja-JP" altLang="en-US" sz="900" dirty="0" smtClean="0">
                          <a:latin typeface="HG丸ｺﾞｼｯｸM-PRO" panose="020F0600000000000000" pitchFamily="50" charset="-128"/>
                          <a:ea typeface="HG丸ｺﾞｼｯｸM-PRO" panose="020F0600000000000000" pitchFamily="50" charset="-128"/>
                        </a:rPr>
                        <a:t>女性会会員又は沖縄経済同友会会員</a:t>
                      </a:r>
                      <a:endParaRPr kumimoji="1" lang="en-US" altLang="ja-JP" sz="900" dirty="0" smtClean="0">
                        <a:latin typeface="HG丸ｺﾞｼｯｸM-PRO" panose="020F0600000000000000" pitchFamily="50" charset="-128"/>
                        <a:ea typeface="HG丸ｺﾞｼｯｸM-PRO" panose="020F0600000000000000" pitchFamily="50" charset="-128"/>
                      </a:endParaRPr>
                    </a:p>
                    <a:p>
                      <a:pPr algn="r"/>
                      <a:r>
                        <a:rPr kumimoji="1" lang="ja-JP" altLang="en-US" sz="900" dirty="0" smtClean="0">
                          <a:latin typeface="HG丸ｺﾞｼｯｸM-PRO" panose="020F0600000000000000" pitchFamily="50" charset="-128"/>
                          <a:ea typeface="HG丸ｺﾞｼｯｸM-PRO" panose="020F0600000000000000" pitchFamily="50" charset="-128"/>
                        </a:rPr>
                        <a:t>から紹介された方のみご記入下さい。</a:t>
                      </a:r>
                      <a:endParaRPr kumimoji="1" lang="ja-JP" altLang="en-US" sz="90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正方形/長方形 3"/>
          <p:cNvSpPr/>
          <p:nvPr/>
        </p:nvSpPr>
        <p:spPr>
          <a:xfrm>
            <a:off x="22225" y="5534378"/>
            <a:ext cx="6858000" cy="3508653"/>
          </a:xfrm>
          <a:prstGeom prst="rect">
            <a:avLst/>
          </a:prstGeom>
          <a:noFill/>
        </p:spPr>
        <p:txBody>
          <a:bodyPr wrap="square" lIns="91440" tIns="45720" rIns="91440" bIns="45720">
            <a:spAutoFit/>
          </a:bodyPr>
          <a:lstStyle/>
          <a:p>
            <a:r>
              <a:rPr lang="en-US" altLang="ja-JP" sz="1050" dirty="0" smtClean="0">
                <a:ln w="0"/>
                <a:latin typeface="HG丸ｺﾞｼｯｸM-PRO" panose="020F0600000000000000" pitchFamily="50" charset="-128"/>
                <a:ea typeface="HG丸ｺﾞｼｯｸM-PRO" panose="020F0600000000000000" pitchFamily="50" charset="-128"/>
              </a:rPr>
              <a:t>【</a:t>
            </a:r>
            <a:r>
              <a:rPr lang="ja-JP" altLang="en-US" sz="1050" dirty="0" smtClean="0">
                <a:ln w="0"/>
                <a:latin typeface="HG丸ｺﾞｼｯｸM-PRO" panose="020F0600000000000000" pitchFamily="50" charset="-128"/>
                <a:ea typeface="HG丸ｺﾞｼｯｸM-PRO" panose="020F0600000000000000" pitchFamily="50" charset="-128"/>
              </a:rPr>
              <a:t>ご利用規約</a:t>
            </a:r>
            <a:r>
              <a:rPr lang="en-US" altLang="ja-JP" sz="1050" dirty="0" smtClean="0">
                <a:ln w="0"/>
                <a:latin typeface="HG丸ｺﾞｼｯｸM-PRO" panose="020F0600000000000000" pitchFamily="50" charset="-128"/>
                <a:ea typeface="HG丸ｺﾞｼｯｸM-PRO" panose="020F0600000000000000" pitchFamily="50" charset="-128"/>
              </a:rPr>
              <a:t>】</a:t>
            </a:r>
          </a:p>
          <a:p>
            <a:r>
              <a:rPr lang="ja-JP" altLang="en-US" sz="1050" dirty="0" smtClean="0">
                <a:ln w="0"/>
                <a:latin typeface="HG丸ｺﾞｼｯｸM-PRO" panose="020F0600000000000000" pitchFamily="50" charset="-128"/>
                <a:ea typeface="HG丸ｺﾞｼｯｸM-PRO" panose="020F0600000000000000" pitchFamily="50" charset="-128"/>
              </a:rPr>
              <a:t>　・イベントの円滑な進行の為、以下の事項をお守りください。</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050" dirty="0">
                <a:ln w="0"/>
                <a:latin typeface="HG丸ｺﾞｼｯｸM-PRO" panose="020F0600000000000000" pitchFamily="50" charset="-128"/>
                <a:ea typeface="HG丸ｺﾞｼｯｸM-PRO" panose="020F0600000000000000" pitchFamily="50" charset="-128"/>
              </a:rPr>
              <a:t>　</a:t>
            </a:r>
            <a:r>
              <a:rPr lang="ja-JP" altLang="en-US" sz="1050" dirty="0" smtClean="0">
                <a:ln w="0"/>
                <a:latin typeface="HG丸ｺﾞｼｯｸM-PRO" panose="020F0600000000000000" pitchFamily="50" charset="-128"/>
                <a:ea typeface="HG丸ｺﾞｼｯｸM-PRO" panose="020F0600000000000000" pitchFamily="50" charset="-128"/>
              </a:rPr>
              <a:t>・本イベントは独身者のみの参加となります。既婚者はご遠慮ください。</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050" dirty="0">
                <a:ln w="0"/>
                <a:latin typeface="HG丸ｺﾞｼｯｸM-PRO" panose="020F0600000000000000" pitchFamily="50" charset="-128"/>
                <a:ea typeface="HG丸ｺﾞｼｯｸM-PRO" panose="020F0600000000000000" pitchFamily="50" charset="-128"/>
              </a:rPr>
              <a:t>　</a:t>
            </a:r>
            <a:r>
              <a:rPr lang="ja-JP" altLang="en-US" sz="1050" dirty="0" smtClean="0">
                <a:ln w="0"/>
                <a:latin typeface="HG丸ｺﾞｼｯｸM-PRO" panose="020F0600000000000000" pitchFamily="50" charset="-128"/>
                <a:ea typeface="HG丸ｺﾞｼｯｸM-PRO" panose="020F0600000000000000" pitchFamily="50" charset="-128"/>
              </a:rPr>
              <a:t>・主催者が迷惑行為と判断する行為を行った方は、退場していただきます。</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050" dirty="0">
                <a:ln w="0"/>
                <a:latin typeface="HG丸ｺﾞｼｯｸM-PRO" panose="020F0600000000000000" pitchFamily="50" charset="-128"/>
                <a:ea typeface="HG丸ｺﾞｼｯｸM-PRO" panose="020F0600000000000000" pitchFamily="50" charset="-128"/>
              </a:rPr>
              <a:t>　</a:t>
            </a:r>
            <a:r>
              <a:rPr lang="ja-JP" altLang="en-US" sz="1050" dirty="0" smtClean="0">
                <a:ln w="0"/>
                <a:latin typeface="HG丸ｺﾞｼｯｸM-PRO" panose="020F0600000000000000" pitchFamily="50" charset="-128"/>
                <a:ea typeface="HG丸ｺﾞｼｯｸM-PRO" panose="020F0600000000000000" pitchFamily="50" charset="-128"/>
              </a:rPr>
              <a:t>・参加者同士の事件・</a:t>
            </a:r>
            <a:r>
              <a:rPr lang="ja-JP" altLang="en-US" sz="1050" dirty="0">
                <a:ln w="0"/>
                <a:latin typeface="HG丸ｺﾞｼｯｸM-PRO" panose="020F0600000000000000" pitchFamily="50" charset="-128"/>
                <a:ea typeface="HG丸ｺﾞｼｯｸM-PRO" panose="020F0600000000000000" pitchFamily="50" charset="-128"/>
              </a:rPr>
              <a:t>事故</a:t>
            </a:r>
            <a:r>
              <a:rPr lang="ja-JP" altLang="en-US" sz="1050" dirty="0" smtClean="0">
                <a:ln w="0"/>
                <a:latin typeface="HG丸ｺﾞｼｯｸM-PRO" panose="020F0600000000000000" pitchFamily="50" charset="-128"/>
                <a:ea typeface="HG丸ｺﾞｼｯｸM-PRO" panose="020F0600000000000000" pitchFamily="50" charset="-128"/>
              </a:rPr>
              <a:t>等の</a:t>
            </a:r>
            <a:r>
              <a:rPr lang="ja-JP" altLang="en-US" sz="1050" dirty="0">
                <a:ln w="0"/>
                <a:latin typeface="HG丸ｺﾞｼｯｸM-PRO" panose="020F0600000000000000" pitchFamily="50" charset="-128"/>
                <a:ea typeface="HG丸ｺﾞｼｯｸM-PRO" panose="020F0600000000000000" pitchFamily="50" charset="-128"/>
              </a:rPr>
              <a:t>トラブル</a:t>
            </a:r>
            <a:r>
              <a:rPr lang="ja-JP" altLang="en-US" sz="1050" dirty="0" smtClean="0">
                <a:ln w="0"/>
                <a:latin typeface="HG丸ｺﾞｼｯｸM-PRO" panose="020F0600000000000000" pitchFamily="50" charset="-128"/>
                <a:ea typeface="HG丸ｺﾞｼｯｸM-PRO" panose="020F0600000000000000" pitchFamily="50" charset="-128"/>
              </a:rPr>
              <a:t>は、当事者同士の責任となります。</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050" dirty="0">
                <a:ln w="0"/>
                <a:latin typeface="HG丸ｺﾞｼｯｸM-PRO" panose="020F0600000000000000" pitchFamily="50" charset="-128"/>
                <a:ea typeface="HG丸ｺﾞｼｯｸM-PRO" panose="020F0600000000000000" pitchFamily="50" charset="-128"/>
              </a:rPr>
              <a:t>　</a:t>
            </a:r>
            <a:r>
              <a:rPr lang="ja-JP" altLang="en-US" sz="1050" dirty="0" smtClean="0">
                <a:ln w="0"/>
                <a:latin typeface="HG丸ｺﾞｼｯｸM-PRO" panose="020F0600000000000000" pitchFamily="50" charset="-128"/>
                <a:ea typeface="HG丸ｺﾞｼｯｸM-PRO" panose="020F0600000000000000" pitchFamily="50" charset="-128"/>
              </a:rPr>
              <a:t>・本イベントは「出会いの場」を提供するものであり、カップルになることを強要するものではありません。</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050" dirty="0">
                <a:ln w="0"/>
                <a:latin typeface="HG丸ｺﾞｼｯｸM-PRO" panose="020F0600000000000000" pitchFamily="50" charset="-128"/>
                <a:ea typeface="HG丸ｺﾞｼｯｸM-PRO" panose="020F0600000000000000" pitchFamily="50" charset="-128"/>
              </a:rPr>
              <a:t>　</a:t>
            </a:r>
            <a:r>
              <a:rPr lang="ja-JP" altLang="en-US" sz="1050" dirty="0" smtClean="0">
                <a:ln w="0"/>
                <a:latin typeface="HG丸ｺﾞｼｯｸM-PRO" panose="020F0600000000000000" pitchFamily="50" charset="-128"/>
                <a:ea typeface="HG丸ｺﾞｼｯｸM-PRO" panose="020F0600000000000000" pitchFamily="50" charset="-128"/>
              </a:rPr>
              <a:t>　また、相手がみつかることを保障するものでもありません。</a:t>
            </a:r>
            <a:endParaRPr lang="en-US" altLang="ja-JP" sz="1050" dirty="0">
              <a:ln w="0"/>
              <a:latin typeface="HG丸ｺﾞｼｯｸM-PRO" panose="020F0600000000000000" pitchFamily="50" charset="-128"/>
              <a:ea typeface="HG丸ｺﾞｼｯｸM-PRO" panose="020F0600000000000000" pitchFamily="50" charset="-128"/>
            </a:endParaRPr>
          </a:p>
          <a:p>
            <a:r>
              <a:rPr lang="ja-JP" altLang="en-US" sz="1050" dirty="0" smtClean="0">
                <a:ln w="0"/>
                <a:latin typeface="HG丸ｺﾞｼｯｸM-PRO" panose="020F0600000000000000" pitchFamily="50" charset="-128"/>
                <a:ea typeface="HG丸ｺﾞｼｯｸM-PRO" panose="020F0600000000000000" pitchFamily="50" charset="-128"/>
              </a:rPr>
              <a:t>　・本イベント終了後の参加者同士のお付き合いに関して、主催者は一切責任を負いません。お互いの判断と</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050" dirty="0">
                <a:ln w="0"/>
                <a:latin typeface="HG丸ｺﾞｼｯｸM-PRO" panose="020F0600000000000000" pitchFamily="50" charset="-128"/>
                <a:ea typeface="HG丸ｺﾞｼｯｸM-PRO" panose="020F0600000000000000" pitchFamily="50" charset="-128"/>
              </a:rPr>
              <a:t>　</a:t>
            </a:r>
            <a:r>
              <a:rPr lang="ja-JP" altLang="en-US" sz="1050" dirty="0" smtClean="0">
                <a:ln w="0"/>
                <a:latin typeface="HG丸ｺﾞｼｯｸM-PRO" panose="020F0600000000000000" pitchFamily="50" charset="-128"/>
                <a:ea typeface="HG丸ｺﾞｼｯｸM-PRO" panose="020F0600000000000000" pitchFamily="50" charset="-128"/>
              </a:rPr>
              <a:t>　責任において行ってください。</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050" dirty="0">
                <a:ln w="0"/>
                <a:latin typeface="HG丸ｺﾞｼｯｸM-PRO" panose="020F0600000000000000" pitchFamily="50" charset="-128"/>
                <a:ea typeface="HG丸ｺﾞｼｯｸM-PRO" panose="020F0600000000000000" pitchFamily="50" charset="-128"/>
              </a:rPr>
              <a:t>　</a:t>
            </a:r>
            <a:r>
              <a:rPr lang="ja-JP" altLang="en-US" sz="1050" dirty="0" smtClean="0">
                <a:ln w="0"/>
                <a:latin typeface="HG丸ｺﾞｼｯｸM-PRO" panose="020F0600000000000000" pitchFamily="50" charset="-128"/>
                <a:ea typeface="HG丸ｺﾞｼｯｸM-PRO" panose="020F0600000000000000" pitchFamily="50" charset="-128"/>
              </a:rPr>
              <a:t>・本イベントは、営利目的ではありません。</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050" dirty="0">
                <a:ln w="0"/>
                <a:latin typeface="HG丸ｺﾞｼｯｸM-PRO" panose="020F0600000000000000" pitchFamily="50" charset="-128"/>
                <a:ea typeface="HG丸ｺﾞｼｯｸM-PRO" panose="020F0600000000000000" pitchFamily="50" charset="-128"/>
              </a:rPr>
              <a:t>　</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en-US" altLang="ja-JP" sz="1200" dirty="0" smtClean="0">
                <a:ln w="0"/>
                <a:latin typeface="HG丸ｺﾞｼｯｸM-PRO" panose="020F0600000000000000" pitchFamily="50" charset="-128"/>
                <a:ea typeface="HG丸ｺﾞｼｯｸM-PRO" panose="020F0600000000000000" pitchFamily="50" charset="-128"/>
              </a:rPr>
              <a:t>【</a:t>
            </a:r>
            <a:r>
              <a:rPr lang="ja-JP" altLang="en-US" sz="1200" dirty="0" smtClean="0">
                <a:ln w="0"/>
                <a:latin typeface="HG丸ｺﾞｼｯｸM-PRO" panose="020F0600000000000000" pitchFamily="50" charset="-128"/>
                <a:ea typeface="HG丸ｺﾞｼｯｸM-PRO" panose="020F0600000000000000" pitchFamily="50" charset="-128"/>
              </a:rPr>
              <a:t>個人情報の取り扱いについて</a:t>
            </a:r>
            <a:r>
              <a:rPr lang="en-US" altLang="ja-JP" sz="1200" dirty="0" smtClean="0">
                <a:ln w="0"/>
                <a:latin typeface="HG丸ｺﾞｼｯｸM-PRO" panose="020F0600000000000000" pitchFamily="50" charset="-128"/>
                <a:ea typeface="HG丸ｺﾞｼｯｸM-PRO" panose="020F0600000000000000" pitchFamily="50" charset="-128"/>
              </a:rPr>
              <a:t>】</a:t>
            </a:r>
          </a:p>
          <a:p>
            <a:r>
              <a:rPr lang="ja-JP" altLang="en-US" sz="1050" dirty="0">
                <a:ln w="0"/>
                <a:latin typeface="HG丸ｺﾞｼｯｸM-PRO" panose="020F0600000000000000" pitchFamily="50" charset="-128"/>
                <a:ea typeface="HG丸ｺﾞｼｯｸM-PRO" panose="020F0600000000000000" pitchFamily="50" charset="-128"/>
              </a:rPr>
              <a:t>　</a:t>
            </a:r>
            <a:endParaRPr lang="en-US" altLang="ja-JP" sz="1050" dirty="0" smtClean="0">
              <a:ln w="0"/>
              <a:latin typeface="HG丸ｺﾞｼｯｸM-PRO" panose="020F0600000000000000" pitchFamily="50" charset="-128"/>
              <a:ea typeface="HG丸ｺﾞｼｯｸM-PRO" panose="020F0600000000000000" pitchFamily="50" charset="-128"/>
            </a:endParaRPr>
          </a:p>
          <a:p>
            <a:r>
              <a:rPr lang="ja-JP" altLang="en-US" sz="1200" dirty="0">
                <a:ln w="0"/>
                <a:latin typeface="HG丸ｺﾞｼｯｸM-PRO" panose="020F0600000000000000" pitchFamily="50" charset="-128"/>
                <a:ea typeface="HG丸ｺﾞｼｯｸM-PRO" panose="020F0600000000000000" pitchFamily="50" charset="-128"/>
              </a:rPr>
              <a:t>　</a:t>
            </a:r>
            <a:r>
              <a:rPr lang="ja-JP" altLang="en-US" sz="1200" dirty="0" smtClean="0">
                <a:ln w="0"/>
                <a:latin typeface="HG丸ｺﾞｼｯｸM-PRO" panose="020F0600000000000000" pitchFamily="50" charset="-128"/>
                <a:ea typeface="HG丸ｺﾞｼｯｸM-PRO" panose="020F0600000000000000" pitchFamily="50" charset="-128"/>
              </a:rPr>
              <a:t>・主催者は個人情報を第三者に転売・譲渡・開示することは致しません。</a:t>
            </a:r>
            <a:endParaRPr lang="en-US" altLang="ja-JP" sz="1200" dirty="0" smtClean="0">
              <a:ln w="0"/>
              <a:latin typeface="HG丸ｺﾞｼｯｸM-PRO" panose="020F0600000000000000" pitchFamily="50" charset="-128"/>
              <a:ea typeface="HG丸ｺﾞｼｯｸM-PRO" panose="020F0600000000000000" pitchFamily="50" charset="-128"/>
            </a:endParaRPr>
          </a:p>
          <a:p>
            <a:r>
              <a:rPr lang="ja-JP" altLang="en-US" sz="1200" dirty="0">
                <a:ln w="0"/>
                <a:latin typeface="HG丸ｺﾞｼｯｸM-PRO" panose="020F0600000000000000" pitchFamily="50" charset="-128"/>
                <a:ea typeface="HG丸ｺﾞｼｯｸM-PRO" panose="020F0600000000000000" pitchFamily="50" charset="-128"/>
              </a:rPr>
              <a:t>　</a:t>
            </a:r>
            <a:r>
              <a:rPr lang="ja-JP" altLang="en-US" sz="1200" dirty="0" smtClean="0">
                <a:ln w="0"/>
                <a:latin typeface="HG丸ｺﾞｼｯｸM-PRO" panose="020F0600000000000000" pitchFamily="50" charset="-128"/>
                <a:ea typeface="HG丸ｺﾞｼｯｸM-PRO" panose="020F0600000000000000" pitchFamily="50" charset="-128"/>
              </a:rPr>
              <a:t>・主催者はお寄せいただいた個人情報について本イベント以外に使用いたしません。</a:t>
            </a:r>
            <a:endParaRPr lang="en-US" altLang="ja-JP" sz="1200" dirty="0" smtClean="0">
              <a:ln w="0"/>
              <a:latin typeface="HG丸ｺﾞｼｯｸM-PRO" panose="020F0600000000000000" pitchFamily="50" charset="-128"/>
              <a:ea typeface="HG丸ｺﾞｼｯｸM-PRO" panose="020F0600000000000000" pitchFamily="50" charset="-128"/>
            </a:endParaRPr>
          </a:p>
          <a:p>
            <a:r>
              <a:rPr lang="ja-JP" altLang="en-US" sz="1200" dirty="0" smtClean="0">
                <a:ln w="0"/>
                <a:latin typeface="HG丸ｺﾞｼｯｸM-PRO" panose="020F0600000000000000" pitchFamily="50" charset="-128"/>
                <a:ea typeface="HG丸ｺﾞｼｯｸM-PRO" panose="020F0600000000000000" pitchFamily="50" charset="-128"/>
              </a:rPr>
              <a:t>　・主催者は他の参加者の個人情報に関する全ての問い合わせには応じません。</a:t>
            </a:r>
            <a:endParaRPr lang="en-US" altLang="ja-JP" sz="1200" dirty="0">
              <a:ln w="0"/>
              <a:latin typeface="HG丸ｺﾞｼｯｸM-PRO" panose="020F0600000000000000" pitchFamily="50" charset="-128"/>
              <a:ea typeface="HG丸ｺﾞｼｯｸM-PRO" panose="020F0600000000000000" pitchFamily="50" charset="-128"/>
            </a:endParaRPr>
          </a:p>
          <a:p>
            <a:r>
              <a:rPr lang="ja-JP" altLang="en-US" sz="1200" dirty="0">
                <a:ln w="0"/>
                <a:latin typeface="HG丸ｺﾞｼｯｸM-PRO" panose="020F0600000000000000" pitchFamily="50" charset="-128"/>
                <a:ea typeface="HG丸ｺﾞｼｯｸM-PRO" panose="020F0600000000000000" pitchFamily="50" charset="-128"/>
              </a:rPr>
              <a:t>　</a:t>
            </a:r>
            <a:r>
              <a:rPr lang="ja-JP" altLang="en-US" sz="1200" dirty="0" smtClean="0">
                <a:ln w="0"/>
                <a:latin typeface="HG丸ｺﾞｼｯｸM-PRO" panose="020F0600000000000000" pitchFamily="50" charset="-128"/>
                <a:ea typeface="HG丸ｺﾞｼｯｸM-PRO" panose="020F0600000000000000" pitchFamily="50" charset="-128"/>
              </a:rPr>
              <a:t>・</a:t>
            </a:r>
            <a:r>
              <a:rPr lang="ja-JP" altLang="en-US" sz="1200" u="sng" dirty="0" smtClean="0">
                <a:ln w="0"/>
                <a:latin typeface="HG丸ｺﾞｼｯｸM-PRO" panose="020F0600000000000000" pitchFamily="50" charset="-128"/>
                <a:ea typeface="HG丸ｺﾞｼｯｸM-PRO" panose="020F0600000000000000" pitchFamily="50" charset="-128"/>
              </a:rPr>
              <a:t>申込</a:t>
            </a:r>
            <a:r>
              <a:rPr lang="ja-JP" altLang="en-US" sz="1200" u="sng" dirty="0">
                <a:ln w="0"/>
                <a:latin typeface="HG丸ｺﾞｼｯｸM-PRO" panose="020F0600000000000000" pitchFamily="50" charset="-128"/>
                <a:ea typeface="HG丸ｺﾞｼｯｸM-PRO" panose="020F0600000000000000" pitchFamily="50" charset="-128"/>
              </a:rPr>
              <a:t>受付後、開催要項および参加費用の振込先通知を郵送させていただきます。</a:t>
            </a:r>
          </a:p>
          <a:p>
            <a:r>
              <a:rPr lang="ja-JP" altLang="en-US" sz="1200" dirty="0">
                <a:ln w="0"/>
                <a:latin typeface="HG丸ｺﾞｼｯｸM-PRO" panose="020F0600000000000000" pitchFamily="50" charset="-128"/>
                <a:ea typeface="HG丸ｺﾞｼｯｸM-PRO" panose="020F0600000000000000" pitchFamily="50" charset="-128"/>
              </a:rPr>
              <a:t>　</a:t>
            </a:r>
            <a:r>
              <a:rPr lang="ja-JP" altLang="en-US" sz="1200" dirty="0" smtClean="0">
                <a:ln w="0"/>
                <a:latin typeface="HG丸ｺﾞｼｯｸM-PRO" panose="020F0600000000000000" pitchFamily="50" charset="-128"/>
                <a:ea typeface="HG丸ｺﾞｼｯｸM-PRO" panose="020F0600000000000000" pitchFamily="50" charset="-128"/>
              </a:rPr>
              <a:t>・</a:t>
            </a:r>
            <a:r>
              <a:rPr lang="ja-JP" altLang="en-US" sz="1200" u="sng" dirty="0" smtClean="0">
                <a:ln w="0"/>
                <a:latin typeface="HG丸ｺﾞｼｯｸM-PRO" panose="020F0600000000000000" pitchFamily="50" charset="-128"/>
                <a:ea typeface="HG丸ｺﾞｼｯｸM-PRO" panose="020F0600000000000000" pitchFamily="50" charset="-128"/>
              </a:rPr>
              <a:t>開催後、アフターフォローとしまして主催者よりお電話にてご連絡をさせていただく場合</a:t>
            </a:r>
            <a:endParaRPr lang="en-US" altLang="ja-JP" sz="1200" u="sng" dirty="0" smtClean="0">
              <a:ln w="0"/>
              <a:latin typeface="HG丸ｺﾞｼｯｸM-PRO" panose="020F0600000000000000" pitchFamily="50" charset="-128"/>
              <a:ea typeface="HG丸ｺﾞｼｯｸM-PRO" panose="020F0600000000000000" pitchFamily="50" charset="-128"/>
            </a:endParaRPr>
          </a:p>
          <a:p>
            <a:r>
              <a:rPr lang="ja-JP" altLang="en-US" sz="1200" dirty="0">
                <a:ln w="0"/>
                <a:latin typeface="HG丸ｺﾞｼｯｸM-PRO" panose="020F0600000000000000" pitchFamily="50" charset="-128"/>
                <a:ea typeface="HG丸ｺﾞｼｯｸM-PRO" panose="020F0600000000000000" pitchFamily="50" charset="-128"/>
              </a:rPr>
              <a:t>　</a:t>
            </a:r>
            <a:r>
              <a:rPr lang="ja-JP" altLang="en-US" sz="1200" dirty="0" smtClean="0">
                <a:ln w="0"/>
                <a:latin typeface="HG丸ｺﾞｼｯｸM-PRO" panose="020F0600000000000000" pitchFamily="50" charset="-128"/>
                <a:ea typeface="HG丸ｺﾞｼｯｸM-PRO" panose="020F0600000000000000" pitchFamily="50" charset="-128"/>
              </a:rPr>
              <a:t>　</a:t>
            </a:r>
            <a:r>
              <a:rPr lang="ja-JP" altLang="en-US" sz="1200" u="sng" dirty="0" smtClean="0">
                <a:ln w="0"/>
                <a:latin typeface="HG丸ｺﾞｼｯｸM-PRO" panose="020F0600000000000000" pitchFamily="50" charset="-128"/>
                <a:ea typeface="HG丸ｺﾞｼｯｸM-PRO" panose="020F0600000000000000" pitchFamily="50" charset="-128"/>
              </a:rPr>
              <a:t>がございます。</a:t>
            </a:r>
            <a:endParaRPr lang="en-US" altLang="ja-JP" sz="1200" u="sng" dirty="0" smtClean="0">
              <a:ln w="0"/>
              <a:latin typeface="HG丸ｺﾞｼｯｸM-PRO" panose="020F0600000000000000" pitchFamily="50" charset="-128"/>
              <a:ea typeface="HG丸ｺﾞｼｯｸM-PRO" panose="020F0600000000000000" pitchFamily="50" charset="-128"/>
            </a:endParaRPr>
          </a:p>
          <a:p>
            <a:r>
              <a:rPr lang="ja-JP" altLang="en-US" sz="1200" u="sng" dirty="0" smtClean="0">
                <a:ln w="0"/>
                <a:latin typeface="HG丸ｺﾞｼｯｸM-PRO" panose="020F0600000000000000" pitchFamily="50" charset="-128"/>
                <a:ea typeface="HG丸ｺﾞｼｯｸM-PRO" panose="020F0600000000000000" pitchFamily="50" charset="-128"/>
              </a:rPr>
              <a:t>　</a:t>
            </a:r>
            <a:endParaRPr lang="ja-JP" altLang="en-US" sz="1200" u="sng" dirty="0">
              <a:ln w="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22225" y="7322192"/>
            <a:ext cx="2492375" cy="276999"/>
          </a:xfrm>
          <a:prstGeom prst="rect">
            <a:avLst/>
          </a:prstGeom>
          <a:solidFill>
            <a:schemeClr val="bg1">
              <a:lumMod val="75000"/>
            </a:schemeClr>
          </a:solidFill>
        </p:spPr>
        <p:txBody>
          <a:bodyPr wrap="square" lIns="91440" tIns="45720" rIns="91440" bIns="45720">
            <a:spAutoFit/>
          </a:bodyPr>
          <a:lstStyle/>
          <a:p>
            <a:r>
              <a:rPr lang="en-US" altLang="ja-JP" sz="1200" dirty="0" smtClean="0">
                <a:ln w="0"/>
                <a:latin typeface="HG丸ｺﾞｼｯｸM-PRO" panose="020F0600000000000000" pitchFamily="50" charset="-128"/>
                <a:ea typeface="HG丸ｺﾞｼｯｸM-PRO" panose="020F0600000000000000" pitchFamily="50" charset="-128"/>
              </a:rPr>
              <a:t>【</a:t>
            </a:r>
            <a:r>
              <a:rPr lang="ja-JP" altLang="en-US" sz="1200" dirty="0" smtClean="0">
                <a:ln w="0"/>
                <a:latin typeface="HG丸ｺﾞｼｯｸM-PRO" panose="020F0600000000000000" pitchFamily="50" charset="-128"/>
                <a:ea typeface="HG丸ｺﾞｼｯｸM-PRO" panose="020F0600000000000000" pitchFamily="50" charset="-128"/>
              </a:rPr>
              <a:t>個人情報の取り扱いについて</a:t>
            </a:r>
            <a:r>
              <a:rPr lang="en-US" altLang="ja-JP" sz="1200" dirty="0" smtClean="0">
                <a:ln w="0"/>
                <a:latin typeface="HG丸ｺﾞｼｯｸM-PRO" panose="020F0600000000000000" pitchFamily="50" charset="-128"/>
                <a:ea typeface="HG丸ｺﾞｼｯｸM-PRO" panose="020F0600000000000000" pitchFamily="50" charset="-128"/>
              </a:rPr>
              <a:t>】</a:t>
            </a:r>
          </a:p>
        </p:txBody>
      </p:sp>
    </p:spTree>
    <p:extLst>
      <p:ext uri="{BB962C8B-B14F-4D97-AF65-F5344CB8AC3E}">
        <p14:creationId xmlns:p14="http://schemas.microsoft.com/office/powerpoint/2010/main" val="3399829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28_Eventkokuchi_chirashi">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CAC9C89-FEDC-41A2-8865-7C4960699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イベント告知チラシ</Template>
  <TotalTime>0</TotalTime>
  <Words>147</Words>
  <Application>Microsoft Office PowerPoint</Application>
  <PresentationFormat>A4 210 x 297 mm</PresentationFormat>
  <Paragraphs>77</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ＭＳ Ｐゴシック</vt:lpstr>
      <vt:lpstr>Arial</vt:lpstr>
      <vt:lpstr>Calibri</vt:lpstr>
      <vt:lpstr>Monotype Corsiva</vt:lpstr>
      <vt:lpstr>28_Eventkokuchi_chirashi</vt:lpstr>
      <vt:lpstr>PowerPoint プレゼンテーション</vt:lpstr>
      <vt:lpstr>PowerPoint プレゼンテーション</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2015-07-02T01:55:39Z</dcterms:created>
  <dcterms:modified xsi:type="dcterms:W3CDTF">2019-11-14T02:33:10Z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TC102862799990</vt:lpwstr>
  </property>
</Properties>
</file>